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slide" Target="slides/slide109.xml"/><Relationship Id="rId18" Type="http://schemas.openxmlformats.org/officeDocument/2006/relationships/slide" Target="slides/slide13.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0" name="Google Shape;70;p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3" name="Google Shape;123;p1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1" name="Shape 661"/>
        <p:cNvGrpSpPr/>
        <p:nvPr/>
      </p:nvGrpSpPr>
      <p:grpSpPr>
        <a:xfrm>
          <a:off x="0" y="0"/>
          <a:ext cx="0" cy="0"/>
          <a:chOff x="0" y="0"/>
          <a:chExt cx="0" cy="0"/>
        </a:xfrm>
      </p:grpSpPr>
      <p:sp>
        <p:nvSpPr>
          <p:cNvPr id="662" name="Google Shape;662;p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63" name="Google Shape;663;p10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7" name="Shape 667"/>
        <p:cNvGrpSpPr/>
        <p:nvPr/>
      </p:nvGrpSpPr>
      <p:grpSpPr>
        <a:xfrm>
          <a:off x="0" y="0"/>
          <a:ext cx="0" cy="0"/>
          <a:chOff x="0" y="0"/>
          <a:chExt cx="0" cy="0"/>
        </a:xfrm>
      </p:grpSpPr>
      <p:sp>
        <p:nvSpPr>
          <p:cNvPr id="668" name="Google Shape;668;p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69" name="Google Shape;669;p10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3" name="Shape 673"/>
        <p:cNvGrpSpPr/>
        <p:nvPr/>
      </p:nvGrpSpPr>
      <p:grpSpPr>
        <a:xfrm>
          <a:off x="0" y="0"/>
          <a:ext cx="0" cy="0"/>
          <a:chOff x="0" y="0"/>
          <a:chExt cx="0" cy="0"/>
        </a:xfrm>
      </p:grpSpPr>
      <p:sp>
        <p:nvSpPr>
          <p:cNvPr id="674" name="Google Shape;674;p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75" name="Google Shape;675;p10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9" name="Shape 679"/>
        <p:cNvGrpSpPr/>
        <p:nvPr/>
      </p:nvGrpSpPr>
      <p:grpSpPr>
        <a:xfrm>
          <a:off x="0" y="0"/>
          <a:ext cx="0" cy="0"/>
          <a:chOff x="0" y="0"/>
          <a:chExt cx="0" cy="0"/>
        </a:xfrm>
      </p:grpSpPr>
      <p:sp>
        <p:nvSpPr>
          <p:cNvPr id="680" name="Google Shape;680;p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81" name="Google Shape;681;p10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5" name="Shape 685"/>
        <p:cNvGrpSpPr/>
        <p:nvPr/>
      </p:nvGrpSpPr>
      <p:grpSpPr>
        <a:xfrm>
          <a:off x="0" y="0"/>
          <a:ext cx="0" cy="0"/>
          <a:chOff x="0" y="0"/>
          <a:chExt cx="0" cy="0"/>
        </a:xfrm>
      </p:grpSpPr>
      <p:sp>
        <p:nvSpPr>
          <p:cNvPr id="686" name="Google Shape;686;p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87" name="Google Shape;687;p10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1" name="Shape 691"/>
        <p:cNvGrpSpPr/>
        <p:nvPr/>
      </p:nvGrpSpPr>
      <p:grpSpPr>
        <a:xfrm>
          <a:off x="0" y="0"/>
          <a:ext cx="0" cy="0"/>
          <a:chOff x="0" y="0"/>
          <a:chExt cx="0" cy="0"/>
        </a:xfrm>
      </p:grpSpPr>
      <p:sp>
        <p:nvSpPr>
          <p:cNvPr id="692" name="Google Shape;692;p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93" name="Google Shape;693;p10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7" name="Shape 697"/>
        <p:cNvGrpSpPr/>
        <p:nvPr/>
      </p:nvGrpSpPr>
      <p:grpSpPr>
        <a:xfrm>
          <a:off x="0" y="0"/>
          <a:ext cx="0" cy="0"/>
          <a:chOff x="0" y="0"/>
          <a:chExt cx="0" cy="0"/>
        </a:xfrm>
      </p:grpSpPr>
      <p:sp>
        <p:nvSpPr>
          <p:cNvPr id="698" name="Google Shape;698;p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99" name="Google Shape;699;p10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3" name="Shape 703"/>
        <p:cNvGrpSpPr/>
        <p:nvPr/>
      </p:nvGrpSpPr>
      <p:grpSpPr>
        <a:xfrm>
          <a:off x="0" y="0"/>
          <a:ext cx="0" cy="0"/>
          <a:chOff x="0" y="0"/>
          <a:chExt cx="0" cy="0"/>
        </a:xfrm>
      </p:grpSpPr>
      <p:sp>
        <p:nvSpPr>
          <p:cNvPr id="704" name="Google Shape;704;p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05" name="Google Shape;705;p10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9" name="Shape 709"/>
        <p:cNvGrpSpPr/>
        <p:nvPr/>
      </p:nvGrpSpPr>
      <p:grpSpPr>
        <a:xfrm>
          <a:off x="0" y="0"/>
          <a:ext cx="0" cy="0"/>
          <a:chOff x="0" y="0"/>
          <a:chExt cx="0" cy="0"/>
        </a:xfrm>
      </p:grpSpPr>
      <p:sp>
        <p:nvSpPr>
          <p:cNvPr id="710" name="Google Shape;710;p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11" name="Google Shape;711;p10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5" name="Shape 715"/>
        <p:cNvGrpSpPr/>
        <p:nvPr/>
      </p:nvGrpSpPr>
      <p:grpSpPr>
        <a:xfrm>
          <a:off x="0" y="0"/>
          <a:ext cx="0" cy="0"/>
          <a:chOff x="0" y="0"/>
          <a:chExt cx="0" cy="0"/>
        </a:xfrm>
      </p:grpSpPr>
      <p:sp>
        <p:nvSpPr>
          <p:cNvPr id="716" name="Google Shape;716;p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17" name="Google Shape;717;p10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9" name="Google Shape;129;p1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1" name="Shape 721"/>
        <p:cNvGrpSpPr/>
        <p:nvPr/>
      </p:nvGrpSpPr>
      <p:grpSpPr>
        <a:xfrm>
          <a:off x="0" y="0"/>
          <a:ext cx="0" cy="0"/>
          <a:chOff x="0" y="0"/>
          <a:chExt cx="0" cy="0"/>
        </a:xfrm>
      </p:grpSpPr>
      <p:sp>
        <p:nvSpPr>
          <p:cNvPr id="722" name="Google Shape;722;p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23" name="Google Shape;723;p11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7" name="Shape 727"/>
        <p:cNvGrpSpPr/>
        <p:nvPr/>
      </p:nvGrpSpPr>
      <p:grpSpPr>
        <a:xfrm>
          <a:off x="0" y="0"/>
          <a:ext cx="0" cy="0"/>
          <a:chOff x="0" y="0"/>
          <a:chExt cx="0" cy="0"/>
        </a:xfrm>
      </p:grpSpPr>
      <p:sp>
        <p:nvSpPr>
          <p:cNvPr id="728" name="Google Shape;728;p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29" name="Google Shape;729;p11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3" name="Shape 733"/>
        <p:cNvGrpSpPr/>
        <p:nvPr/>
      </p:nvGrpSpPr>
      <p:grpSpPr>
        <a:xfrm>
          <a:off x="0" y="0"/>
          <a:ext cx="0" cy="0"/>
          <a:chOff x="0" y="0"/>
          <a:chExt cx="0" cy="0"/>
        </a:xfrm>
      </p:grpSpPr>
      <p:sp>
        <p:nvSpPr>
          <p:cNvPr id="734" name="Google Shape;734;p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35" name="Google Shape;735;p11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9" name="Shape 739"/>
        <p:cNvGrpSpPr/>
        <p:nvPr/>
      </p:nvGrpSpPr>
      <p:grpSpPr>
        <a:xfrm>
          <a:off x="0" y="0"/>
          <a:ext cx="0" cy="0"/>
          <a:chOff x="0" y="0"/>
          <a:chExt cx="0" cy="0"/>
        </a:xfrm>
      </p:grpSpPr>
      <p:sp>
        <p:nvSpPr>
          <p:cNvPr id="740" name="Google Shape;740;p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41" name="Google Shape;741;p11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5" name="Google Shape;135;p1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1" name="Google Shape;141;p1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7" name="Google Shape;147;p1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53" name="Google Shape;153;p1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59" name="Google Shape;159;p1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65" name="Google Shape;165;p1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1" name="Google Shape;171;p1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7" name="Google Shape;177;p1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5" name="Google Shape;75;p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83" name="Google Shape;183;p2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89" name="Google Shape;189;p2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5" name="Google Shape;195;p2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01" name="Google Shape;201;p2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07" name="Google Shape;207;p2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13" name="Google Shape;213;p2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19" name="Google Shape;219;p2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25" name="Google Shape;225;p2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31" name="Google Shape;231;p2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37" name="Google Shape;237;p2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1" name="Google Shape;81;p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43" name="Google Shape;243;p3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49" name="Google Shape;249;p3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55" name="Google Shape;255;p3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61" name="Google Shape;261;p3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67" name="Google Shape;267;p3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73" name="Google Shape;273;p3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79" name="Google Shape;279;p3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85" name="Google Shape;285;p3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91" name="Google Shape;291;p3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97" name="Google Shape;297;p3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7" name="Google Shape;87;p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03" name="Google Shape;303;p4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09" name="Google Shape;309;p4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15" name="Google Shape;315;p4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21" name="Google Shape;321;p4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27" name="Google Shape;327;p4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33" name="Google Shape;333;p4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39" name="Google Shape;339;p4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Google Shape;344;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45" name="Google Shape;345;p4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51" name="Google Shape;351;p4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57" name="Google Shape;357;p4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3" name="Google Shape;93;p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63" name="Google Shape;363;p5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p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69" name="Google Shape;369;p5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p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75" name="Google Shape;375;p5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p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81" name="Google Shape;381;p5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Google Shape;386;p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87" name="Google Shape;387;p5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1" name="Shape 391"/>
        <p:cNvGrpSpPr/>
        <p:nvPr/>
      </p:nvGrpSpPr>
      <p:grpSpPr>
        <a:xfrm>
          <a:off x="0" y="0"/>
          <a:ext cx="0" cy="0"/>
          <a:chOff x="0" y="0"/>
          <a:chExt cx="0" cy="0"/>
        </a:xfrm>
      </p:grpSpPr>
      <p:sp>
        <p:nvSpPr>
          <p:cNvPr id="392" name="Google Shape;392;p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93" name="Google Shape;393;p5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99" name="Google Shape;399;p5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p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05" name="Google Shape;405;p5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p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11" name="Google Shape;411;p5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Google Shape;416;p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17" name="Google Shape;417;p5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9" name="Google Shape;99;p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1" name="Shape 421"/>
        <p:cNvGrpSpPr/>
        <p:nvPr/>
      </p:nvGrpSpPr>
      <p:grpSpPr>
        <a:xfrm>
          <a:off x="0" y="0"/>
          <a:ext cx="0" cy="0"/>
          <a:chOff x="0" y="0"/>
          <a:chExt cx="0" cy="0"/>
        </a:xfrm>
      </p:grpSpPr>
      <p:sp>
        <p:nvSpPr>
          <p:cNvPr id="422" name="Google Shape;422;p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23" name="Google Shape;423;p6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7" name="Shape 427"/>
        <p:cNvGrpSpPr/>
        <p:nvPr/>
      </p:nvGrpSpPr>
      <p:grpSpPr>
        <a:xfrm>
          <a:off x="0" y="0"/>
          <a:ext cx="0" cy="0"/>
          <a:chOff x="0" y="0"/>
          <a:chExt cx="0" cy="0"/>
        </a:xfrm>
      </p:grpSpPr>
      <p:sp>
        <p:nvSpPr>
          <p:cNvPr id="428" name="Google Shape;428;p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29" name="Google Shape;429;p6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p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35" name="Google Shape;435;p6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Google Shape;440;p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41" name="Google Shape;441;p6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5" name="Shape 445"/>
        <p:cNvGrpSpPr/>
        <p:nvPr/>
      </p:nvGrpSpPr>
      <p:grpSpPr>
        <a:xfrm>
          <a:off x="0" y="0"/>
          <a:ext cx="0" cy="0"/>
          <a:chOff x="0" y="0"/>
          <a:chExt cx="0" cy="0"/>
        </a:xfrm>
      </p:grpSpPr>
      <p:sp>
        <p:nvSpPr>
          <p:cNvPr id="446" name="Google Shape;446;p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47" name="Google Shape;447;p6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p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53" name="Google Shape;453;p6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p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59" name="Google Shape;459;p6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Google Shape;464;p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65" name="Google Shape;465;p6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9" name="Shape 469"/>
        <p:cNvGrpSpPr/>
        <p:nvPr/>
      </p:nvGrpSpPr>
      <p:grpSpPr>
        <a:xfrm>
          <a:off x="0" y="0"/>
          <a:ext cx="0" cy="0"/>
          <a:chOff x="0" y="0"/>
          <a:chExt cx="0" cy="0"/>
        </a:xfrm>
      </p:grpSpPr>
      <p:sp>
        <p:nvSpPr>
          <p:cNvPr id="470" name="Google Shape;470;p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71" name="Google Shape;471;p6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5" name="Shape 475"/>
        <p:cNvGrpSpPr/>
        <p:nvPr/>
      </p:nvGrpSpPr>
      <p:grpSpPr>
        <a:xfrm>
          <a:off x="0" y="0"/>
          <a:ext cx="0" cy="0"/>
          <a:chOff x="0" y="0"/>
          <a:chExt cx="0" cy="0"/>
        </a:xfrm>
      </p:grpSpPr>
      <p:sp>
        <p:nvSpPr>
          <p:cNvPr id="476" name="Google Shape;476;p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77" name="Google Shape;477;p6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5" name="Google Shape;105;p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1" name="Shape 481"/>
        <p:cNvGrpSpPr/>
        <p:nvPr/>
      </p:nvGrpSpPr>
      <p:grpSpPr>
        <a:xfrm>
          <a:off x="0" y="0"/>
          <a:ext cx="0" cy="0"/>
          <a:chOff x="0" y="0"/>
          <a:chExt cx="0" cy="0"/>
        </a:xfrm>
      </p:grpSpPr>
      <p:sp>
        <p:nvSpPr>
          <p:cNvPr id="482" name="Google Shape;482;p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83" name="Google Shape;483;p7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Google Shape;488;p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89" name="Google Shape;489;p7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3" name="Shape 493"/>
        <p:cNvGrpSpPr/>
        <p:nvPr/>
      </p:nvGrpSpPr>
      <p:grpSpPr>
        <a:xfrm>
          <a:off x="0" y="0"/>
          <a:ext cx="0" cy="0"/>
          <a:chOff x="0" y="0"/>
          <a:chExt cx="0" cy="0"/>
        </a:xfrm>
      </p:grpSpPr>
      <p:sp>
        <p:nvSpPr>
          <p:cNvPr id="494" name="Google Shape;494;p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495" name="Google Shape;495;p7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9" name="Shape 499"/>
        <p:cNvGrpSpPr/>
        <p:nvPr/>
      </p:nvGrpSpPr>
      <p:grpSpPr>
        <a:xfrm>
          <a:off x="0" y="0"/>
          <a:ext cx="0" cy="0"/>
          <a:chOff x="0" y="0"/>
          <a:chExt cx="0" cy="0"/>
        </a:xfrm>
      </p:grpSpPr>
      <p:sp>
        <p:nvSpPr>
          <p:cNvPr id="500" name="Google Shape;500;p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01" name="Google Shape;501;p7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5" name="Shape 505"/>
        <p:cNvGrpSpPr/>
        <p:nvPr/>
      </p:nvGrpSpPr>
      <p:grpSpPr>
        <a:xfrm>
          <a:off x="0" y="0"/>
          <a:ext cx="0" cy="0"/>
          <a:chOff x="0" y="0"/>
          <a:chExt cx="0" cy="0"/>
        </a:xfrm>
      </p:grpSpPr>
      <p:sp>
        <p:nvSpPr>
          <p:cNvPr id="506" name="Google Shape;506;p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07" name="Google Shape;507;p7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1" name="Shape 511"/>
        <p:cNvGrpSpPr/>
        <p:nvPr/>
      </p:nvGrpSpPr>
      <p:grpSpPr>
        <a:xfrm>
          <a:off x="0" y="0"/>
          <a:ext cx="0" cy="0"/>
          <a:chOff x="0" y="0"/>
          <a:chExt cx="0" cy="0"/>
        </a:xfrm>
      </p:grpSpPr>
      <p:sp>
        <p:nvSpPr>
          <p:cNvPr id="512" name="Google Shape;512;p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13" name="Google Shape;513;p7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7" name="Shape 517"/>
        <p:cNvGrpSpPr/>
        <p:nvPr/>
      </p:nvGrpSpPr>
      <p:grpSpPr>
        <a:xfrm>
          <a:off x="0" y="0"/>
          <a:ext cx="0" cy="0"/>
          <a:chOff x="0" y="0"/>
          <a:chExt cx="0" cy="0"/>
        </a:xfrm>
      </p:grpSpPr>
      <p:sp>
        <p:nvSpPr>
          <p:cNvPr id="518" name="Google Shape;518;p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19" name="Google Shape;519;p7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3" name="Shape 523"/>
        <p:cNvGrpSpPr/>
        <p:nvPr/>
      </p:nvGrpSpPr>
      <p:grpSpPr>
        <a:xfrm>
          <a:off x="0" y="0"/>
          <a:ext cx="0" cy="0"/>
          <a:chOff x="0" y="0"/>
          <a:chExt cx="0" cy="0"/>
        </a:xfrm>
      </p:grpSpPr>
      <p:sp>
        <p:nvSpPr>
          <p:cNvPr id="524" name="Google Shape;524;p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25" name="Google Shape;525;p7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9" name="Shape 529"/>
        <p:cNvGrpSpPr/>
        <p:nvPr/>
      </p:nvGrpSpPr>
      <p:grpSpPr>
        <a:xfrm>
          <a:off x="0" y="0"/>
          <a:ext cx="0" cy="0"/>
          <a:chOff x="0" y="0"/>
          <a:chExt cx="0" cy="0"/>
        </a:xfrm>
      </p:grpSpPr>
      <p:sp>
        <p:nvSpPr>
          <p:cNvPr id="530" name="Google Shape;530;p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31" name="Google Shape;531;p7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5" name="Shape 535"/>
        <p:cNvGrpSpPr/>
        <p:nvPr/>
      </p:nvGrpSpPr>
      <p:grpSpPr>
        <a:xfrm>
          <a:off x="0" y="0"/>
          <a:ext cx="0" cy="0"/>
          <a:chOff x="0" y="0"/>
          <a:chExt cx="0" cy="0"/>
        </a:xfrm>
      </p:grpSpPr>
      <p:sp>
        <p:nvSpPr>
          <p:cNvPr id="536" name="Google Shape;536;p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37" name="Google Shape;537;p7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1" name="Google Shape;111;p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1" name="Shape 541"/>
        <p:cNvGrpSpPr/>
        <p:nvPr/>
      </p:nvGrpSpPr>
      <p:grpSpPr>
        <a:xfrm>
          <a:off x="0" y="0"/>
          <a:ext cx="0" cy="0"/>
          <a:chOff x="0" y="0"/>
          <a:chExt cx="0" cy="0"/>
        </a:xfrm>
      </p:grpSpPr>
      <p:sp>
        <p:nvSpPr>
          <p:cNvPr id="542" name="Google Shape;542;p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43" name="Google Shape;543;p8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7" name="Shape 547"/>
        <p:cNvGrpSpPr/>
        <p:nvPr/>
      </p:nvGrpSpPr>
      <p:grpSpPr>
        <a:xfrm>
          <a:off x="0" y="0"/>
          <a:ext cx="0" cy="0"/>
          <a:chOff x="0" y="0"/>
          <a:chExt cx="0" cy="0"/>
        </a:xfrm>
      </p:grpSpPr>
      <p:sp>
        <p:nvSpPr>
          <p:cNvPr id="548" name="Google Shape;548;p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49" name="Google Shape;549;p8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3" name="Shape 553"/>
        <p:cNvGrpSpPr/>
        <p:nvPr/>
      </p:nvGrpSpPr>
      <p:grpSpPr>
        <a:xfrm>
          <a:off x="0" y="0"/>
          <a:ext cx="0" cy="0"/>
          <a:chOff x="0" y="0"/>
          <a:chExt cx="0" cy="0"/>
        </a:xfrm>
      </p:grpSpPr>
      <p:sp>
        <p:nvSpPr>
          <p:cNvPr id="554" name="Google Shape;554;p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55" name="Google Shape;555;p8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9" name="Shape 559"/>
        <p:cNvGrpSpPr/>
        <p:nvPr/>
      </p:nvGrpSpPr>
      <p:grpSpPr>
        <a:xfrm>
          <a:off x="0" y="0"/>
          <a:ext cx="0" cy="0"/>
          <a:chOff x="0" y="0"/>
          <a:chExt cx="0" cy="0"/>
        </a:xfrm>
      </p:grpSpPr>
      <p:sp>
        <p:nvSpPr>
          <p:cNvPr id="560" name="Google Shape;560;p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61" name="Google Shape;561;p8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5" name="Shape 565"/>
        <p:cNvGrpSpPr/>
        <p:nvPr/>
      </p:nvGrpSpPr>
      <p:grpSpPr>
        <a:xfrm>
          <a:off x="0" y="0"/>
          <a:ext cx="0" cy="0"/>
          <a:chOff x="0" y="0"/>
          <a:chExt cx="0" cy="0"/>
        </a:xfrm>
      </p:grpSpPr>
      <p:sp>
        <p:nvSpPr>
          <p:cNvPr id="566" name="Google Shape;566;p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67" name="Google Shape;567;p8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1" name="Shape 571"/>
        <p:cNvGrpSpPr/>
        <p:nvPr/>
      </p:nvGrpSpPr>
      <p:grpSpPr>
        <a:xfrm>
          <a:off x="0" y="0"/>
          <a:ext cx="0" cy="0"/>
          <a:chOff x="0" y="0"/>
          <a:chExt cx="0" cy="0"/>
        </a:xfrm>
      </p:grpSpPr>
      <p:sp>
        <p:nvSpPr>
          <p:cNvPr id="572" name="Google Shape;572;p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73" name="Google Shape;573;p8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7" name="Shape 577"/>
        <p:cNvGrpSpPr/>
        <p:nvPr/>
      </p:nvGrpSpPr>
      <p:grpSpPr>
        <a:xfrm>
          <a:off x="0" y="0"/>
          <a:ext cx="0" cy="0"/>
          <a:chOff x="0" y="0"/>
          <a:chExt cx="0" cy="0"/>
        </a:xfrm>
      </p:grpSpPr>
      <p:sp>
        <p:nvSpPr>
          <p:cNvPr id="578" name="Google Shape;578;p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79" name="Google Shape;579;p8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3" name="Shape 583"/>
        <p:cNvGrpSpPr/>
        <p:nvPr/>
      </p:nvGrpSpPr>
      <p:grpSpPr>
        <a:xfrm>
          <a:off x="0" y="0"/>
          <a:ext cx="0" cy="0"/>
          <a:chOff x="0" y="0"/>
          <a:chExt cx="0" cy="0"/>
        </a:xfrm>
      </p:grpSpPr>
      <p:sp>
        <p:nvSpPr>
          <p:cNvPr id="584" name="Google Shape;584;p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85" name="Google Shape;585;p8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9" name="Shape 589"/>
        <p:cNvGrpSpPr/>
        <p:nvPr/>
      </p:nvGrpSpPr>
      <p:grpSpPr>
        <a:xfrm>
          <a:off x="0" y="0"/>
          <a:ext cx="0" cy="0"/>
          <a:chOff x="0" y="0"/>
          <a:chExt cx="0" cy="0"/>
        </a:xfrm>
      </p:grpSpPr>
      <p:sp>
        <p:nvSpPr>
          <p:cNvPr id="590" name="Google Shape;590;p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91" name="Google Shape;591;p8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5" name="Shape 595"/>
        <p:cNvGrpSpPr/>
        <p:nvPr/>
      </p:nvGrpSpPr>
      <p:grpSpPr>
        <a:xfrm>
          <a:off x="0" y="0"/>
          <a:ext cx="0" cy="0"/>
          <a:chOff x="0" y="0"/>
          <a:chExt cx="0" cy="0"/>
        </a:xfrm>
      </p:grpSpPr>
      <p:sp>
        <p:nvSpPr>
          <p:cNvPr id="596" name="Google Shape;596;p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97" name="Google Shape;597;p8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7" name="Google Shape;117;p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1" name="Shape 601"/>
        <p:cNvGrpSpPr/>
        <p:nvPr/>
      </p:nvGrpSpPr>
      <p:grpSpPr>
        <a:xfrm>
          <a:off x="0" y="0"/>
          <a:ext cx="0" cy="0"/>
          <a:chOff x="0" y="0"/>
          <a:chExt cx="0" cy="0"/>
        </a:xfrm>
      </p:grpSpPr>
      <p:sp>
        <p:nvSpPr>
          <p:cNvPr id="602" name="Google Shape;602;p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03" name="Google Shape;603;p90: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7" name="Shape 607"/>
        <p:cNvGrpSpPr/>
        <p:nvPr/>
      </p:nvGrpSpPr>
      <p:grpSpPr>
        <a:xfrm>
          <a:off x="0" y="0"/>
          <a:ext cx="0" cy="0"/>
          <a:chOff x="0" y="0"/>
          <a:chExt cx="0" cy="0"/>
        </a:xfrm>
      </p:grpSpPr>
      <p:sp>
        <p:nvSpPr>
          <p:cNvPr id="608" name="Google Shape;608;p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09" name="Google Shape;609;p91: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3" name="Shape 613"/>
        <p:cNvGrpSpPr/>
        <p:nvPr/>
      </p:nvGrpSpPr>
      <p:grpSpPr>
        <a:xfrm>
          <a:off x="0" y="0"/>
          <a:ext cx="0" cy="0"/>
          <a:chOff x="0" y="0"/>
          <a:chExt cx="0" cy="0"/>
        </a:xfrm>
      </p:grpSpPr>
      <p:sp>
        <p:nvSpPr>
          <p:cNvPr id="614" name="Google Shape;614;p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15" name="Google Shape;615;p92: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9" name="Shape 619"/>
        <p:cNvGrpSpPr/>
        <p:nvPr/>
      </p:nvGrpSpPr>
      <p:grpSpPr>
        <a:xfrm>
          <a:off x="0" y="0"/>
          <a:ext cx="0" cy="0"/>
          <a:chOff x="0" y="0"/>
          <a:chExt cx="0" cy="0"/>
        </a:xfrm>
      </p:grpSpPr>
      <p:sp>
        <p:nvSpPr>
          <p:cNvPr id="620" name="Google Shape;620;p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21" name="Google Shape;621;p93: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5" name="Shape 625"/>
        <p:cNvGrpSpPr/>
        <p:nvPr/>
      </p:nvGrpSpPr>
      <p:grpSpPr>
        <a:xfrm>
          <a:off x="0" y="0"/>
          <a:ext cx="0" cy="0"/>
          <a:chOff x="0" y="0"/>
          <a:chExt cx="0" cy="0"/>
        </a:xfrm>
      </p:grpSpPr>
      <p:sp>
        <p:nvSpPr>
          <p:cNvPr id="626" name="Google Shape;626;p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27" name="Google Shape;627;p94: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1" name="Shape 631"/>
        <p:cNvGrpSpPr/>
        <p:nvPr/>
      </p:nvGrpSpPr>
      <p:grpSpPr>
        <a:xfrm>
          <a:off x="0" y="0"/>
          <a:ext cx="0" cy="0"/>
          <a:chOff x="0" y="0"/>
          <a:chExt cx="0" cy="0"/>
        </a:xfrm>
      </p:grpSpPr>
      <p:sp>
        <p:nvSpPr>
          <p:cNvPr id="632" name="Google Shape;632;p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33" name="Google Shape;633;p95: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7" name="Shape 637"/>
        <p:cNvGrpSpPr/>
        <p:nvPr/>
      </p:nvGrpSpPr>
      <p:grpSpPr>
        <a:xfrm>
          <a:off x="0" y="0"/>
          <a:ext cx="0" cy="0"/>
          <a:chOff x="0" y="0"/>
          <a:chExt cx="0" cy="0"/>
        </a:xfrm>
      </p:grpSpPr>
      <p:sp>
        <p:nvSpPr>
          <p:cNvPr id="638" name="Google Shape;638;p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39" name="Google Shape;639;p96: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3" name="Shape 643"/>
        <p:cNvGrpSpPr/>
        <p:nvPr/>
      </p:nvGrpSpPr>
      <p:grpSpPr>
        <a:xfrm>
          <a:off x="0" y="0"/>
          <a:ext cx="0" cy="0"/>
          <a:chOff x="0" y="0"/>
          <a:chExt cx="0" cy="0"/>
        </a:xfrm>
      </p:grpSpPr>
      <p:sp>
        <p:nvSpPr>
          <p:cNvPr id="644" name="Google Shape;644;p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45" name="Google Shape;645;p97: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9" name="Shape 649"/>
        <p:cNvGrpSpPr/>
        <p:nvPr/>
      </p:nvGrpSpPr>
      <p:grpSpPr>
        <a:xfrm>
          <a:off x="0" y="0"/>
          <a:ext cx="0" cy="0"/>
          <a:chOff x="0" y="0"/>
          <a:chExt cx="0" cy="0"/>
        </a:xfrm>
      </p:grpSpPr>
      <p:sp>
        <p:nvSpPr>
          <p:cNvPr id="650" name="Google Shape;650;p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51" name="Google Shape;651;p98: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5" name="Shape 655"/>
        <p:cNvGrpSpPr/>
        <p:nvPr/>
      </p:nvGrpSpPr>
      <p:grpSpPr>
        <a:xfrm>
          <a:off x="0" y="0"/>
          <a:ext cx="0" cy="0"/>
          <a:chOff x="0" y="0"/>
          <a:chExt cx="0" cy="0"/>
        </a:xfrm>
      </p:grpSpPr>
      <p:sp>
        <p:nvSpPr>
          <p:cNvPr id="656" name="Google Shape;656;p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57" name="Google Shape;657;p99:notes"/>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7" name="Shape 57"/>
        <p:cNvGrpSpPr/>
        <p:nvPr/>
      </p:nvGrpSpPr>
      <p:grpSpPr>
        <a:xfrm>
          <a:off x="0" y="0"/>
          <a:ext cx="0" cy="0"/>
          <a:chOff x="0" y="0"/>
          <a:chExt cx="0" cy="0"/>
        </a:xfrm>
      </p:grpSpPr>
      <p:sp>
        <p:nvSpPr>
          <p:cNvPr id="58" name="Google Shape;58;p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59" name="Google Shape;59;p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0" name="Google Shape;60;p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marR="0" rtl="0" algn="ctr">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1" name="Google Shape;61;p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ext" type="tx">
  <p:cSld name="TITLE_AND_BODY">
    <p:spTree>
      <p:nvGrpSpPr>
        <p:cNvPr id="62" name="Shape 62"/>
        <p:cNvGrpSpPr/>
        <p:nvPr/>
      </p:nvGrpSpPr>
      <p:grpSpPr>
        <a:xfrm>
          <a:off x="0" y="0"/>
          <a:ext cx="0" cy="0"/>
          <a:chOff x="0" y="0"/>
          <a:chExt cx="0" cy="0"/>
        </a:xfrm>
      </p:grpSpPr>
      <p:sp>
        <p:nvSpPr>
          <p:cNvPr id="63" name="Google Shape;63;p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64" name="Google Shape;64;p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lstStyle>
            <a:lvl1pPr indent="-431800" lvl="0" marL="457200" marR="0" rtl="0" algn="l">
              <a:lnSpc>
                <a:spcPct val="100000"/>
              </a:lnSpc>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lnSpc>
                <a:spcPct val="100000"/>
              </a:lnSpc>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lnSpc>
                <a:spcPct val="100000"/>
              </a:lnSpc>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65" name="Google Shape;65;p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6" name="Google Shape;66;p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marR="0" rtl="0" algn="ctr">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7" name="Google Shape;67;p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None/>
              <a:defRPr b="0" i="0" sz="1400" u="none">
                <a:solidFill>
                  <a:schemeClr val="dk1"/>
                </a:solidFill>
                <a:latin typeface="Comic Sans MS"/>
                <a:ea typeface="Comic Sans MS"/>
                <a:cs typeface="Comic Sans MS"/>
                <a:sym typeface="Comic Sans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rot="-3180000">
            <a:off x="7777956" y="-15081"/>
            <a:ext cx="1162050" cy="2084387"/>
          </a:xfrm>
          <a:custGeom>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 name="Google Shape;7;p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lnSpc>
                <a:spcPct val="100000"/>
              </a:lnSpc>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8" name="Google Shape;8;p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lstStyle>
            <a:lvl1pPr indent="-431800" lvl="0" marL="457200" marR="0" rtl="0" algn="l">
              <a:lnSpc>
                <a:spcPct val="100000"/>
              </a:lnSpc>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lnSpc>
                <a:spcPct val="100000"/>
              </a:lnSpc>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lnSpc>
                <a:spcPct val="100000"/>
              </a:lnSpc>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9" name="Google Shape;9;p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marR="0" rtl="0" algn="ctr">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12" name="Google Shape;12;p1"/>
          <p:cNvSpPr/>
          <p:nvPr/>
        </p:nvSpPr>
        <p:spPr>
          <a:xfrm rot="-3180000">
            <a:off x="7865268" y="24606"/>
            <a:ext cx="1165225" cy="2097087"/>
          </a:xfrm>
          <a:custGeom>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 name="Google Shape;13;p1"/>
          <p:cNvSpPr/>
          <p:nvPr/>
        </p:nvSpPr>
        <p:spPr>
          <a:xfrm rot="-3180000">
            <a:off x="7831137" y="192087"/>
            <a:ext cx="1025525" cy="1571625"/>
          </a:xfrm>
          <a:custGeom>
            <a:pathLst>
              <a:path extrusionOk="0" h="2777" w="2561">
                <a:moveTo>
                  <a:pt x="0" y="2485"/>
                </a:moveTo>
                <a:lnTo>
                  <a:pt x="432" y="2553"/>
                </a:lnTo>
                <a:lnTo>
                  <a:pt x="736" y="2777"/>
                </a:lnTo>
                <a:lnTo>
                  <a:pt x="2561" y="399"/>
                </a:lnTo>
                <a:lnTo>
                  <a:pt x="2118" y="82"/>
                </a:lnTo>
                <a:lnTo>
                  <a:pt x="1898" y="0"/>
                </a:lnTo>
                <a:lnTo>
                  <a:pt x="0" y="2485"/>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4" name="Google Shape;14;p1"/>
          <p:cNvGrpSpPr/>
          <p:nvPr/>
        </p:nvGrpSpPr>
        <p:grpSpPr>
          <a:xfrm>
            <a:off x="7937" y="5540375"/>
            <a:ext cx="1784350" cy="1246187"/>
            <a:chOff x="7937" y="5540375"/>
            <a:chExt cx="1784350" cy="1246187"/>
          </a:xfrm>
        </p:grpSpPr>
        <p:sp>
          <p:nvSpPr>
            <p:cNvPr id="15" name="Google Shape;15;p1"/>
            <p:cNvSpPr/>
            <p:nvPr/>
          </p:nvSpPr>
          <p:spPr>
            <a:xfrm>
              <a:off x="38100" y="5564187"/>
              <a:ext cx="1728787" cy="1030287"/>
            </a:xfrm>
            <a:custGeom>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 name="Google Shape;16;p1"/>
            <p:cNvSpPr/>
            <p:nvPr/>
          </p:nvSpPr>
          <p:spPr>
            <a:xfrm>
              <a:off x="1622425" y="5686425"/>
              <a:ext cx="112712" cy="204787"/>
            </a:xfrm>
            <a:custGeom>
              <a:pathLst>
                <a:path extrusionOk="0" h="258" w="143">
                  <a:moveTo>
                    <a:pt x="0" y="7"/>
                  </a:moveTo>
                  <a:lnTo>
                    <a:pt x="120" y="0"/>
                  </a:lnTo>
                  <a:lnTo>
                    <a:pt x="143" y="233"/>
                  </a:lnTo>
                  <a:lnTo>
                    <a:pt x="8" y="258"/>
                  </a:lnTo>
                  <a:lnTo>
                    <a:pt x="0" y="7"/>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 name="Google Shape;17;p1"/>
            <p:cNvSpPr/>
            <p:nvPr/>
          </p:nvSpPr>
          <p:spPr>
            <a:xfrm>
              <a:off x="31750" y="5991225"/>
              <a:ext cx="1257300" cy="650875"/>
            </a:xfrm>
            <a:custGeom>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 name="Google Shape;18;p1"/>
            <p:cNvSpPr/>
            <p:nvPr/>
          </p:nvSpPr>
          <p:spPr>
            <a:xfrm>
              <a:off x="204787" y="6045200"/>
              <a:ext cx="833437" cy="593725"/>
            </a:xfrm>
            <a:custGeom>
              <a:pathLst>
                <a:path extrusionOk="0" h="747" w="1049">
                  <a:moveTo>
                    <a:pt x="0" y="325"/>
                  </a:moveTo>
                  <a:lnTo>
                    <a:pt x="922" y="747"/>
                  </a:lnTo>
                  <a:lnTo>
                    <a:pt x="939" y="534"/>
                  </a:lnTo>
                  <a:lnTo>
                    <a:pt x="1049" y="422"/>
                  </a:lnTo>
                  <a:lnTo>
                    <a:pt x="78" y="0"/>
                  </a:lnTo>
                  <a:lnTo>
                    <a:pt x="0" y="127"/>
                  </a:lnTo>
                  <a:lnTo>
                    <a:pt x="0" y="325"/>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 name="Google Shape;19;p1"/>
            <p:cNvSpPr/>
            <p:nvPr/>
          </p:nvSpPr>
          <p:spPr>
            <a:xfrm>
              <a:off x="769937" y="5607050"/>
              <a:ext cx="214312" cy="192087"/>
            </a:xfrm>
            <a:custGeom>
              <a:pathLst>
                <a:path extrusionOk="0" h="241" w="272">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 name="Google Shape;20;p1"/>
            <p:cNvSpPr/>
            <p:nvPr/>
          </p:nvSpPr>
          <p:spPr>
            <a:xfrm>
              <a:off x="1017587" y="6608762"/>
              <a:ext cx="120650" cy="177800"/>
            </a:xfrm>
            <a:custGeom>
              <a:pathLst>
                <a:path extrusionOk="0" h="224" w="152">
                  <a:moveTo>
                    <a:pt x="152" y="4"/>
                  </a:moveTo>
                  <a:lnTo>
                    <a:pt x="152" y="224"/>
                  </a:lnTo>
                  <a:lnTo>
                    <a:pt x="0" y="8"/>
                  </a:lnTo>
                  <a:lnTo>
                    <a:pt x="72" y="0"/>
                  </a:lnTo>
                  <a:lnTo>
                    <a:pt x="152" y="4"/>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 name="Google Shape;21;p1"/>
            <p:cNvSpPr/>
            <p:nvPr/>
          </p:nvSpPr>
          <p:spPr>
            <a:xfrm>
              <a:off x="800100" y="5726112"/>
              <a:ext cx="306387" cy="608012"/>
            </a:xfrm>
            <a:custGeom>
              <a:pathLst>
                <a:path extrusionOk="0" h="764" w="386">
                  <a:moveTo>
                    <a:pt x="0" y="80"/>
                  </a:moveTo>
                  <a:lnTo>
                    <a:pt x="87" y="0"/>
                  </a:lnTo>
                  <a:lnTo>
                    <a:pt x="232" y="6"/>
                  </a:lnTo>
                  <a:lnTo>
                    <a:pt x="386" y="764"/>
                  </a:lnTo>
                  <a:lnTo>
                    <a:pt x="279" y="720"/>
                  </a:lnTo>
                  <a:lnTo>
                    <a:pt x="152" y="677"/>
                  </a:lnTo>
                  <a:lnTo>
                    <a:pt x="0" y="80"/>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 name="Google Shape;22;p1"/>
            <p:cNvSpPr/>
            <p:nvPr/>
          </p:nvSpPr>
          <p:spPr>
            <a:xfrm>
              <a:off x="1060450" y="5699125"/>
              <a:ext cx="577850" cy="276225"/>
            </a:xfrm>
            <a:custGeom>
              <a:pathLst>
                <a:path extrusionOk="0" h="348" w="728">
                  <a:moveTo>
                    <a:pt x="692" y="0"/>
                  </a:moveTo>
                  <a:lnTo>
                    <a:pt x="0" y="106"/>
                  </a:lnTo>
                  <a:lnTo>
                    <a:pt x="28" y="348"/>
                  </a:lnTo>
                  <a:lnTo>
                    <a:pt x="715" y="237"/>
                  </a:lnTo>
                  <a:lnTo>
                    <a:pt x="728" y="43"/>
                  </a:lnTo>
                  <a:lnTo>
                    <a:pt x="692" y="0"/>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 name="Google Shape;23;p1"/>
            <p:cNvSpPr/>
            <p:nvPr/>
          </p:nvSpPr>
          <p:spPr>
            <a:xfrm>
              <a:off x="550862" y="5862637"/>
              <a:ext cx="247650" cy="106362"/>
            </a:xfrm>
            <a:custGeom>
              <a:pathLst>
                <a:path extrusionOk="0" h="135" w="312">
                  <a:moveTo>
                    <a:pt x="272" y="0"/>
                  </a:moveTo>
                  <a:lnTo>
                    <a:pt x="0" y="78"/>
                  </a:lnTo>
                  <a:lnTo>
                    <a:pt x="312" y="135"/>
                  </a:lnTo>
                  <a:lnTo>
                    <a:pt x="272" y="0"/>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4" name="Google Shape;24;p1"/>
            <p:cNvGrpSpPr/>
            <p:nvPr/>
          </p:nvGrpSpPr>
          <p:grpSpPr>
            <a:xfrm>
              <a:off x="7937" y="5540375"/>
              <a:ext cx="1784350" cy="1238249"/>
              <a:chOff x="7937" y="5540375"/>
              <a:chExt cx="1784350" cy="1238249"/>
            </a:xfrm>
          </p:grpSpPr>
          <p:grpSp>
            <p:nvGrpSpPr>
              <p:cNvPr id="25" name="Google Shape;25;p1"/>
              <p:cNvGrpSpPr/>
              <p:nvPr/>
            </p:nvGrpSpPr>
            <p:grpSpPr>
              <a:xfrm>
                <a:off x="792162" y="5654675"/>
                <a:ext cx="869950" cy="1123949"/>
                <a:chOff x="792162" y="5654675"/>
                <a:chExt cx="869950" cy="1123949"/>
              </a:xfrm>
            </p:grpSpPr>
            <p:sp>
              <p:nvSpPr>
                <p:cNvPr id="26" name="Google Shape;26;p1"/>
                <p:cNvSpPr/>
                <p:nvPr/>
              </p:nvSpPr>
              <p:spPr>
                <a:xfrm>
                  <a:off x="792162" y="5694362"/>
                  <a:ext cx="249237" cy="138112"/>
                </a:xfrm>
                <a:custGeom>
                  <a:pathLst>
                    <a:path extrusionOk="0" h="175" w="313">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 name="Google Shape;27;p1"/>
                <p:cNvSpPr/>
                <p:nvPr/>
              </p:nvSpPr>
              <p:spPr>
                <a:xfrm>
                  <a:off x="1009650" y="6567487"/>
                  <a:ext cx="182562" cy="211137"/>
                </a:xfrm>
                <a:custGeom>
                  <a:pathLst>
                    <a:path extrusionOk="0" h="266" w="230">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 name="Google Shape;28;p1"/>
                <p:cNvSpPr/>
                <p:nvPr/>
              </p:nvSpPr>
              <p:spPr>
                <a:xfrm>
                  <a:off x="1593850" y="5654675"/>
                  <a:ext cx="68262" cy="185737"/>
                </a:xfrm>
                <a:custGeom>
                  <a:pathLst>
                    <a:path extrusionOk="0" h="234" w="87">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9" name="Google Shape;29;p1"/>
              <p:cNvSpPr/>
              <p:nvPr/>
            </p:nvSpPr>
            <p:spPr>
              <a:xfrm>
                <a:off x="120650" y="5924550"/>
                <a:ext cx="944562" cy="396875"/>
              </a:xfrm>
              <a:custGeom>
                <a:pathLst>
                  <a:path extrusionOk="0" h="500" w="1190">
                    <a:moveTo>
                      <a:pt x="100" y="0"/>
                    </a:moveTo>
                    <a:lnTo>
                      <a:pt x="1190" y="490"/>
                    </a:lnTo>
                    <a:lnTo>
                      <a:pt x="1076" y="500"/>
                    </a:lnTo>
                    <a:lnTo>
                      <a:pt x="0" y="27"/>
                    </a:lnTo>
                    <a:lnTo>
                      <a:pt x="100" y="0"/>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 name="Google Shape;30;p1"/>
              <p:cNvSpPr/>
              <p:nvPr/>
            </p:nvSpPr>
            <p:spPr>
              <a:xfrm>
                <a:off x="412750" y="6169025"/>
                <a:ext cx="387350" cy="234950"/>
              </a:xfrm>
              <a:custGeom>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 name="Google Shape;31;p1"/>
              <p:cNvSpPr/>
              <p:nvPr/>
            </p:nvSpPr>
            <p:spPr>
              <a:xfrm>
                <a:off x="896937" y="5842000"/>
                <a:ext cx="169862" cy="377825"/>
              </a:xfrm>
              <a:custGeom>
                <a:pathLst>
                  <a:path extrusionOk="0" h="478" w="213">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2" name="Google Shape;32;p1"/>
              <p:cNvGrpSpPr/>
              <p:nvPr/>
            </p:nvGrpSpPr>
            <p:grpSpPr>
              <a:xfrm>
                <a:off x="7937" y="5540375"/>
                <a:ext cx="1784350" cy="1076325"/>
                <a:chOff x="7937" y="5540375"/>
                <a:chExt cx="1784350" cy="1076325"/>
              </a:xfrm>
            </p:grpSpPr>
            <p:sp>
              <p:nvSpPr>
                <p:cNvPr id="33" name="Google Shape;33;p1"/>
                <p:cNvSpPr/>
                <p:nvPr/>
              </p:nvSpPr>
              <p:spPr>
                <a:xfrm>
                  <a:off x="1062037" y="6426200"/>
                  <a:ext cx="119062" cy="138112"/>
                </a:xfrm>
                <a:custGeom>
                  <a:pathLst>
                    <a:path extrusionOk="0" h="173" w="150">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 name="Google Shape;34;p1"/>
                <p:cNvSpPr/>
                <p:nvPr/>
              </p:nvSpPr>
              <p:spPr>
                <a:xfrm>
                  <a:off x="7937" y="5918200"/>
                  <a:ext cx="1336675" cy="698500"/>
                </a:xfrm>
                <a:custGeom>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 name="Google Shape;35;p1"/>
                <p:cNvSpPr/>
                <p:nvPr/>
              </p:nvSpPr>
              <p:spPr>
                <a:xfrm>
                  <a:off x="168275" y="5984875"/>
                  <a:ext cx="127000" cy="265112"/>
                </a:xfrm>
                <a:custGeom>
                  <a:pathLst>
                    <a:path extrusionOk="0" h="335" w="160">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 name="Google Shape;36;p1"/>
                <p:cNvSpPr/>
                <p:nvPr/>
              </p:nvSpPr>
              <p:spPr>
                <a:xfrm>
                  <a:off x="712787" y="5540375"/>
                  <a:ext cx="511175" cy="942975"/>
                </a:xfrm>
                <a:custGeom>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 name="Google Shape;37;p1"/>
                <p:cNvSpPr/>
                <p:nvPr/>
              </p:nvSpPr>
              <p:spPr>
                <a:xfrm>
                  <a:off x="917575" y="5794375"/>
                  <a:ext cx="152400" cy="400050"/>
                </a:xfrm>
                <a:custGeom>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 name="Google Shape;38;p1"/>
                <p:cNvSpPr/>
                <p:nvPr/>
              </p:nvSpPr>
              <p:spPr>
                <a:xfrm>
                  <a:off x="520700" y="5762625"/>
                  <a:ext cx="309562" cy="214312"/>
                </a:xfrm>
                <a:custGeom>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 name="Google Shape;39;p1"/>
                <p:cNvSpPr/>
                <p:nvPr/>
              </p:nvSpPr>
              <p:spPr>
                <a:xfrm>
                  <a:off x="1044575" y="5616575"/>
                  <a:ext cx="747712" cy="336550"/>
                </a:xfrm>
                <a:custGeom>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 name="Google Shape;40;p1"/>
                <p:cNvSpPr/>
                <p:nvPr/>
              </p:nvSpPr>
              <p:spPr>
                <a:xfrm>
                  <a:off x="1138237" y="5724525"/>
                  <a:ext cx="388937" cy="136525"/>
                </a:xfrm>
                <a:custGeom>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grpSp>
        <p:nvGrpSpPr>
          <p:cNvPr id="41" name="Google Shape;41;p1"/>
          <p:cNvGrpSpPr/>
          <p:nvPr/>
        </p:nvGrpSpPr>
        <p:grpSpPr>
          <a:xfrm>
            <a:off x="8680450" y="2116137"/>
            <a:ext cx="385762" cy="4308475"/>
            <a:chOff x="8680450" y="2116137"/>
            <a:chExt cx="385762" cy="4308475"/>
          </a:xfrm>
        </p:grpSpPr>
        <p:sp>
          <p:nvSpPr>
            <p:cNvPr id="42" name="Google Shape;42;p1"/>
            <p:cNvSpPr/>
            <p:nvPr/>
          </p:nvSpPr>
          <p:spPr>
            <a:xfrm flipH="1">
              <a:off x="8680450" y="4159250"/>
              <a:ext cx="325437" cy="2265362"/>
            </a:xfrm>
            <a:custGeom>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 name="Google Shape;43;p1"/>
            <p:cNvSpPr/>
            <p:nvPr/>
          </p:nvSpPr>
          <p:spPr>
            <a:xfrm flipH="1">
              <a:off x="8740775" y="2116137"/>
              <a:ext cx="325437" cy="2592387"/>
            </a:xfrm>
            <a:custGeom>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44" name="Google Shape;44;p1"/>
          <p:cNvGrpSpPr/>
          <p:nvPr/>
        </p:nvGrpSpPr>
        <p:grpSpPr>
          <a:xfrm>
            <a:off x="7171101" y="-85887"/>
            <a:ext cx="2428148" cy="2245051"/>
            <a:chOff x="7171101" y="-85887"/>
            <a:chExt cx="2428148" cy="2245051"/>
          </a:xfrm>
        </p:grpSpPr>
        <p:grpSp>
          <p:nvGrpSpPr>
            <p:cNvPr id="45" name="Google Shape;45;p1"/>
            <p:cNvGrpSpPr/>
            <p:nvPr/>
          </p:nvGrpSpPr>
          <p:grpSpPr>
            <a:xfrm>
              <a:off x="7171101" y="-85887"/>
              <a:ext cx="2428148" cy="2245051"/>
              <a:chOff x="7171101" y="-85887"/>
              <a:chExt cx="2428148" cy="2245051"/>
            </a:xfrm>
          </p:grpSpPr>
          <p:sp>
            <p:nvSpPr>
              <p:cNvPr id="46" name="Google Shape;46;p1"/>
              <p:cNvSpPr/>
              <p:nvPr/>
            </p:nvSpPr>
            <p:spPr>
              <a:xfrm rot="-3180000">
                <a:off x="8620125" y="1724025"/>
                <a:ext cx="98425" cy="457200"/>
              </a:xfrm>
              <a:custGeom>
                <a:pathLst>
                  <a:path extrusionOk="0" h="806" w="245">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47" name="Google Shape;47;p1"/>
              <p:cNvGrpSpPr/>
              <p:nvPr/>
            </p:nvGrpSpPr>
            <p:grpSpPr>
              <a:xfrm>
                <a:off x="7171101" y="-85887"/>
                <a:ext cx="2428148" cy="2245051"/>
                <a:chOff x="7171101" y="-85887"/>
                <a:chExt cx="2428148" cy="2245051"/>
              </a:xfrm>
            </p:grpSpPr>
            <p:sp>
              <p:nvSpPr>
                <p:cNvPr id="48" name="Google Shape;48;p1"/>
                <p:cNvSpPr/>
                <p:nvPr/>
              </p:nvSpPr>
              <p:spPr>
                <a:xfrm rot="-3180000">
                  <a:off x="7883525" y="112712"/>
                  <a:ext cx="242887" cy="198437"/>
                </a:xfrm>
                <a:custGeom>
                  <a:pathLst>
                    <a:path extrusionOk="0" h="349" w="604">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 name="Google Shape;49;p1"/>
                <p:cNvSpPr/>
                <p:nvPr/>
              </p:nvSpPr>
              <p:spPr>
                <a:xfrm rot="-3180000">
                  <a:off x="8014493" y="526256"/>
                  <a:ext cx="427037" cy="695325"/>
                </a:xfrm>
                <a:custGeom>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 name="Google Shape;50;p1"/>
                <p:cNvSpPr/>
                <p:nvPr/>
              </p:nvSpPr>
              <p:spPr>
                <a:xfrm rot="-3180000">
                  <a:off x="7712868" y="288131"/>
                  <a:ext cx="801687" cy="1425575"/>
                </a:xfrm>
                <a:custGeom>
                  <a:pathLst>
                    <a:path extrusionOk="0" h="2521" w="2002">
                      <a:moveTo>
                        <a:pt x="1941" y="0"/>
                      </a:moveTo>
                      <a:lnTo>
                        <a:pt x="0" y="2521"/>
                      </a:lnTo>
                      <a:lnTo>
                        <a:pt x="192" y="2450"/>
                      </a:lnTo>
                      <a:lnTo>
                        <a:pt x="2002" y="61"/>
                      </a:lnTo>
                      <a:lnTo>
                        <a:pt x="1941" y="0"/>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 name="Google Shape;51;p1"/>
                <p:cNvSpPr/>
                <p:nvPr/>
              </p:nvSpPr>
              <p:spPr>
                <a:xfrm rot="-3180000">
                  <a:off x="7783512" y="-30162"/>
                  <a:ext cx="1203325" cy="2133600"/>
                </a:xfrm>
                <a:custGeom>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 name="Google Shape;52;p1"/>
                <p:cNvSpPr/>
                <p:nvPr/>
              </p:nvSpPr>
              <p:spPr>
                <a:xfrm rot="-3180000">
                  <a:off x="8409781" y="1423193"/>
                  <a:ext cx="268287" cy="193675"/>
                </a:xfrm>
                <a:custGeom>
                  <a:pathLst>
                    <a:path extrusionOk="0" h="342" w="673">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 name="Google Shape;53;p1"/>
                <p:cNvSpPr/>
                <p:nvPr/>
              </p:nvSpPr>
              <p:spPr>
                <a:xfrm rot="-3180000">
                  <a:off x="8339931" y="1278731"/>
                  <a:ext cx="287337" cy="228600"/>
                </a:xfrm>
                <a:custGeom>
                  <a:pathLst>
                    <a:path extrusionOk="0" h="403" w="716">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 name="Google Shape;54;p1"/>
                <p:cNvSpPr/>
                <p:nvPr/>
              </p:nvSpPr>
              <p:spPr>
                <a:xfrm rot="-3180000">
                  <a:off x="7913687" y="333375"/>
                  <a:ext cx="287337" cy="233362"/>
                </a:xfrm>
                <a:custGeom>
                  <a:pathLst>
                    <a:path extrusionOk="0" h="411" w="717">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 name="Google Shape;55;p1"/>
                <p:cNvSpPr/>
                <p:nvPr/>
              </p:nvSpPr>
              <p:spPr>
                <a:xfrm rot="-3180000">
                  <a:off x="7855743" y="224631"/>
                  <a:ext cx="284162" cy="219075"/>
                </a:xfrm>
                <a:custGeom>
                  <a:pathLst>
                    <a:path extrusionOk="0" h="386" w="709">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cxnSp>
          <p:nvCxnSpPr>
            <p:cNvPr id="56" name="Google Shape;56;p1"/>
            <p:cNvCxnSpPr/>
            <p:nvPr/>
          </p:nvCxnSpPr>
          <p:spPr>
            <a:xfrm>
              <a:off x="7731125" y="133350"/>
              <a:ext cx="66675" cy="152400"/>
            </a:xfrm>
            <a:prstGeom prst="straightConnector1">
              <a:avLst/>
            </a:prstGeom>
            <a:noFill/>
            <a:ln cap="flat" cmpd="sng" w="38100">
              <a:solidFill>
                <a:schemeClr val="accent2"/>
              </a:solidFill>
              <a:prstDash val="solid"/>
              <a:miter lim="800000"/>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1" name="Shape 71"/>
        <p:cNvGrpSpPr/>
        <p:nvPr/>
      </p:nvGrpSpPr>
      <p:grpSpPr>
        <a:xfrm>
          <a:off x="0" y="0"/>
          <a:ext cx="0" cy="0"/>
          <a:chOff x="0" y="0"/>
          <a:chExt cx="0" cy="0"/>
        </a:xfrm>
      </p:grpSpPr>
      <p:sp>
        <p:nvSpPr>
          <p:cNvPr id="72" name="Google Shape;72;p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400"/>
              <a:buFont typeface="Comic Sans MS"/>
              <a:buNone/>
            </a:pPr>
            <a:r>
              <a:rPr b="1" i="1" lang="en-US" sz="5400" u="none" cap="none" strike="noStrike">
                <a:solidFill>
                  <a:schemeClr val="dk1"/>
                </a:solidFill>
                <a:latin typeface="Comic Sans MS"/>
                <a:ea typeface="Comic Sans MS"/>
                <a:cs typeface="Comic Sans MS"/>
                <a:sym typeface="Comic Sans MS"/>
              </a:rPr>
              <a:t>ҚҰҚЫҚ НЕГІЗДЕРІ</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4" name="Shape 124"/>
        <p:cNvGrpSpPr/>
        <p:nvPr/>
      </p:nvGrpSpPr>
      <p:grpSpPr>
        <a:xfrm>
          <a:off x="0" y="0"/>
          <a:ext cx="0" cy="0"/>
          <a:chOff x="0" y="0"/>
          <a:chExt cx="0" cy="0"/>
        </a:xfrm>
      </p:grpSpPr>
      <p:sp>
        <p:nvSpPr>
          <p:cNvPr id="125" name="Google Shape;125;p1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1" lang="en-US" sz="3200" u="none" cap="none" strike="noStrike">
                <a:solidFill>
                  <a:schemeClr val="dk1"/>
                </a:solidFill>
                <a:latin typeface="Comic Sans MS"/>
                <a:ea typeface="Comic Sans MS"/>
                <a:cs typeface="Comic Sans MS"/>
                <a:sym typeface="Comic Sans MS"/>
              </a:rPr>
              <a:t>Мемлекеттiң белгiлерiне мыналар жатады:</a:t>
            </a:r>
            <a:endParaRPr/>
          </a:p>
        </p:txBody>
      </p:sp>
      <p:sp>
        <p:nvSpPr>
          <p:cNvPr id="126" name="Google Shape;126;p1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1. Мемлекеттiк билiк - ерекше көпшiлiк билiгi, яғни халық билiгi.</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2. Мемлекеттiң халқы әкiмшiлiк жүйеге бөлiнедi, Азаматтары шекарасы белгiленген әкiмшiлiк-территорияның аумағында тұрады.</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3. Iшкi және сыртқы саясатын жүргiзуде тәуелсiз.</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4. Билiк жүргiзетiн органдарының болуы. Бұл органдарда тек қана басқару қызметімен шұғылданатын адамдар болады.</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5. Заң шығару құқығы болады және заңдарды мемлекеттiң аумағында тұратындардың бұлжытпай орындауы.</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6. Мемлекеттiң басқару органдарының аппаратын ұстауы және әлеуметтік мәселелерді шешу үшін салық жинауы.</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64" name="Shape 664"/>
        <p:cNvGrpSpPr/>
        <p:nvPr/>
      </p:nvGrpSpPr>
      <p:grpSpPr>
        <a:xfrm>
          <a:off x="0" y="0"/>
          <a:ext cx="0" cy="0"/>
          <a:chOff x="0" y="0"/>
          <a:chExt cx="0" cy="0"/>
        </a:xfrm>
      </p:grpSpPr>
      <p:sp>
        <p:nvSpPr>
          <p:cNvPr id="665" name="Google Shape;665;p10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Міндеттемелік құқық</a:t>
            </a:r>
            <a:r>
              <a:rPr b="0" i="0" lang="en-US" sz="4400" u="none" cap="none" strike="noStrike">
                <a:solidFill>
                  <a:schemeClr val="dk1"/>
                </a:solidFill>
                <a:latin typeface="Comic Sans MS"/>
                <a:ea typeface="Comic Sans MS"/>
                <a:cs typeface="Comic Sans MS"/>
                <a:sym typeface="Comic Sans MS"/>
              </a:rPr>
              <a:t> </a:t>
            </a:r>
            <a:endParaRPr/>
          </a:p>
        </p:txBody>
      </p:sp>
      <p:sp>
        <p:nvSpPr>
          <p:cNvPr id="666" name="Google Shape;666;p10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Міндеттемеге сәйкес бір адам (борышкер) басқа адамның (несие берушінің) пайдасына белгілі бір әрекет жасауға, атап айтқанда: мүлік беруге, жұмыс орындауға, ақша төлеуге және тағы осылар сияқгы әрекеттер жасауға, не болмаса белгілі бір әрекеттер жасауға тартынуға міндеттенеді, ал несие берушінің борышқордан өз міндеттерін орындауын талап етуге хақысы бар.</a:t>
            </a:r>
            <a:r>
              <a:rPr b="1" i="0" lang="en-US" sz="2400" u="none">
                <a:solidFill>
                  <a:schemeClr val="dk1"/>
                </a:solidFill>
                <a:latin typeface="Comic Sans MS"/>
                <a:ea typeface="Comic Sans MS"/>
                <a:cs typeface="Comic Sans MS"/>
                <a:sym typeface="Comic Sans MS"/>
              </a:rPr>
              <a:t> </a:t>
            </a:r>
            <a:r>
              <a:rPr b="0" i="0" lang="en-US" sz="2400" u="none">
                <a:solidFill>
                  <a:schemeClr val="dk1"/>
                </a:solidFill>
                <a:latin typeface="Comic Sans MS"/>
                <a:ea typeface="Comic Sans MS"/>
                <a:cs typeface="Comic Sans MS"/>
                <a:sym typeface="Comic Sans MS"/>
              </a:rPr>
              <a:t>Тараптар (борышкер мен несие беруші) және үшінші жақ міндеттемеге қатысушылар болып табылады. </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70" name="Shape 670"/>
        <p:cNvGrpSpPr/>
        <p:nvPr/>
      </p:nvGrpSpPr>
      <p:grpSpPr>
        <a:xfrm>
          <a:off x="0" y="0"/>
          <a:ext cx="0" cy="0"/>
          <a:chOff x="0" y="0"/>
          <a:chExt cx="0" cy="0"/>
        </a:xfrm>
      </p:grpSpPr>
      <p:sp>
        <p:nvSpPr>
          <p:cNvPr id="671" name="Google Shape;671;p10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Шарт</a:t>
            </a:r>
            <a:r>
              <a:rPr b="0" i="0" lang="en-US" sz="4400" u="none" cap="none" strike="noStrike">
                <a:solidFill>
                  <a:schemeClr val="dk1"/>
                </a:solidFill>
                <a:latin typeface="Comic Sans MS"/>
                <a:ea typeface="Comic Sans MS"/>
                <a:cs typeface="Comic Sans MS"/>
                <a:sym typeface="Comic Sans MS"/>
              </a:rPr>
              <a:t> </a:t>
            </a:r>
            <a:endParaRPr/>
          </a:p>
        </p:txBody>
      </p:sp>
      <p:sp>
        <p:nvSpPr>
          <p:cNvPr id="672" name="Google Shape;672;p10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“Екі немесе бірнеше тұлғалардың азаматтық құқықтар мен міндеттерді орнату, өзгерту және тоқтату туралы келісімі. </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76" name="Shape 676"/>
        <p:cNvGrpSpPr/>
        <p:nvPr/>
      </p:nvGrpSpPr>
      <p:grpSpPr>
        <a:xfrm>
          <a:off x="0" y="0"/>
          <a:ext cx="0" cy="0"/>
          <a:chOff x="0" y="0"/>
          <a:chExt cx="0" cy="0"/>
        </a:xfrm>
      </p:grpSpPr>
      <p:sp>
        <p:nvSpPr>
          <p:cNvPr id="677" name="Google Shape;677;p10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Мұрагерлік құқық</a:t>
            </a:r>
            <a:r>
              <a:rPr b="0" i="0" lang="en-US" sz="4400" u="none" cap="none" strike="noStrike">
                <a:solidFill>
                  <a:schemeClr val="dk1"/>
                </a:solidFill>
                <a:latin typeface="Comic Sans MS"/>
                <a:ea typeface="Comic Sans MS"/>
                <a:cs typeface="Comic Sans MS"/>
                <a:sym typeface="Comic Sans MS"/>
              </a:rPr>
              <a:t> </a:t>
            </a:r>
            <a:endParaRPr/>
          </a:p>
        </p:txBody>
      </p:sp>
      <p:sp>
        <p:nvSpPr>
          <p:cNvPr id="678" name="Google Shape;678;p10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	қайтыс болған адамның мүлкінің мұрагеріне көшу тәртібін белгілейтін құқықтық нормалардың жиынтығы.</a:t>
            </a:r>
            <a:r>
              <a:rPr b="0" i="0" lang="en-US" sz="32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82" name="Shape 682"/>
        <p:cNvGrpSpPr/>
        <p:nvPr/>
      </p:nvGrpSpPr>
      <p:grpSpPr>
        <a:xfrm>
          <a:off x="0" y="0"/>
          <a:ext cx="0" cy="0"/>
          <a:chOff x="0" y="0"/>
          <a:chExt cx="0" cy="0"/>
        </a:xfrm>
      </p:grpSpPr>
      <p:sp>
        <p:nvSpPr>
          <p:cNvPr id="683" name="Google Shape;683;p10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Мұра екі түрде қалдырылады: </a:t>
            </a:r>
            <a:endParaRPr/>
          </a:p>
        </p:txBody>
      </p:sp>
      <p:sp>
        <p:nvSpPr>
          <p:cNvPr id="684" name="Google Shape;684;p10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600"/>
              <a:buFont typeface="Comic Sans MS"/>
              <a:buChar char="•"/>
            </a:pPr>
            <a:r>
              <a:rPr b="0" i="0" lang="en-US" sz="3600" u="none">
                <a:solidFill>
                  <a:schemeClr val="dk1"/>
                </a:solidFill>
                <a:latin typeface="Comic Sans MS"/>
                <a:ea typeface="Comic Sans MS"/>
                <a:cs typeface="Comic Sans MS"/>
                <a:sym typeface="Comic Sans MS"/>
              </a:rPr>
              <a:t>заң бойынша</a:t>
            </a:r>
            <a:endParaRPr/>
          </a:p>
          <a:p>
            <a:pPr indent="-342900" lvl="0" marL="342900" marR="0" rtl="0" algn="ctr">
              <a:lnSpc>
                <a:spcPct val="100000"/>
              </a:lnSpc>
              <a:spcBef>
                <a:spcPts val="720"/>
              </a:spcBef>
              <a:spcAft>
                <a:spcPts val="0"/>
              </a:spcAft>
              <a:buClr>
                <a:schemeClr val="dk1"/>
              </a:buClr>
              <a:buSzPts val="3600"/>
              <a:buFont typeface="Comic Sans MS"/>
              <a:buChar char="•"/>
            </a:pPr>
            <a:r>
              <a:rPr b="0" i="0" lang="en-US" sz="3600" u="none">
                <a:solidFill>
                  <a:schemeClr val="dk1"/>
                </a:solidFill>
                <a:latin typeface="Comic Sans MS"/>
                <a:ea typeface="Comic Sans MS"/>
                <a:cs typeface="Comic Sans MS"/>
                <a:sym typeface="Comic Sans MS"/>
              </a:rPr>
              <a:t>өсиет бойынша</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88" name="Shape 688"/>
        <p:cNvGrpSpPr/>
        <p:nvPr/>
      </p:nvGrpSpPr>
      <p:grpSpPr>
        <a:xfrm>
          <a:off x="0" y="0"/>
          <a:ext cx="0" cy="0"/>
          <a:chOff x="0" y="0"/>
          <a:chExt cx="0" cy="0"/>
        </a:xfrm>
      </p:grpSpPr>
      <p:sp>
        <p:nvSpPr>
          <p:cNvPr id="689" name="Google Shape;689;p10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6-тақырып. ҚР отбасы құқығы негіздері.</a:t>
            </a:r>
            <a:br>
              <a:rPr b="0" i="0" lang="en-US" sz="3200" u="none" cap="none" strike="noStrike">
                <a:solidFill>
                  <a:schemeClr val="dk1"/>
                </a:solidFill>
                <a:latin typeface="Comic Sans MS"/>
                <a:ea typeface="Comic Sans MS"/>
                <a:cs typeface="Comic Sans MS"/>
                <a:sym typeface="Comic Sans MS"/>
              </a:rPr>
            </a:br>
            <a:r>
              <a:rPr b="0" i="0" lang="en-US" sz="3200" u="none" cap="none" strike="noStrike">
                <a:solidFill>
                  <a:schemeClr val="dk1"/>
                </a:solidFill>
                <a:latin typeface="Comic Sans MS"/>
                <a:ea typeface="Comic Sans MS"/>
                <a:cs typeface="Comic Sans MS"/>
                <a:sym typeface="Comic Sans MS"/>
              </a:rPr>
              <a:t> </a:t>
            </a:r>
            <a:endParaRPr/>
          </a:p>
        </p:txBody>
      </p:sp>
      <p:sp>
        <p:nvSpPr>
          <p:cNvPr id="690" name="Google Shape;690;p10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Отбасы құқығы ұғымы, қағидалары. Некеге туру шарты және тәртібі.</a:t>
            </a:r>
            <a:endParaRPr/>
          </a:p>
          <a:p>
            <a:pPr indent="-342900" lvl="0" marL="342900" marR="0" rtl="0" algn="l">
              <a:lnSpc>
                <a:spcPct val="9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 Некені бұзу және некені жарамсыз деп таңу. </a:t>
            </a:r>
            <a:endParaRPr/>
          </a:p>
          <a:p>
            <a:pPr indent="-342900" lvl="0" marL="342900" marR="0" rtl="0" algn="l">
              <a:lnSpc>
                <a:spcPct val="9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Ерлі-зайыптылардың құқықтары мен міндеттері. </a:t>
            </a:r>
            <a:endParaRPr/>
          </a:p>
          <a:p>
            <a:pPr indent="-342900" lvl="0" marL="342900" marR="0" rtl="0" algn="l">
              <a:lnSpc>
                <a:spcPct val="9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Ата-ана және балалардың құқықтары мен міндеттерінің пайда болу негіздері. </a:t>
            </a:r>
            <a:endParaRPr/>
          </a:p>
          <a:p>
            <a:pPr indent="-342900" lvl="0" marL="342900" marR="0" rtl="0" algn="l">
              <a:lnSpc>
                <a:spcPct val="9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Алименттік қатынастар.</a:t>
            </a:r>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94" name="Shape 694"/>
        <p:cNvGrpSpPr/>
        <p:nvPr/>
      </p:nvGrpSpPr>
      <p:grpSpPr>
        <a:xfrm>
          <a:off x="0" y="0"/>
          <a:ext cx="0" cy="0"/>
          <a:chOff x="0" y="0"/>
          <a:chExt cx="0" cy="0"/>
        </a:xfrm>
      </p:grpSpPr>
      <p:sp>
        <p:nvSpPr>
          <p:cNvPr id="695" name="Google Shape;695;p10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0" i="0" lang="en-US" sz="2400" u="none" cap="none" strike="noStrike">
                <a:solidFill>
                  <a:schemeClr val="dk1"/>
                </a:solidFill>
                <a:latin typeface="Comic Sans MS"/>
                <a:ea typeface="Comic Sans MS"/>
                <a:cs typeface="Comic Sans MS"/>
                <a:sym typeface="Comic Sans MS"/>
              </a:rPr>
              <a:t> </a:t>
            </a:r>
            <a:r>
              <a:rPr b="1" i="0" lang="en-US" sz="2400" u="none" cap="none" strike="noStrike">
                <a:solidFill>
                  <a:schemeClr val="dk1"/>
                </a:solidFill>
                <a:latin typeface="Comic Sans MS"/>
                <a:ea typeface="Comic Sans MS"/>
                <a:cs typeface="Comic Sans MS"/>
                <a:sym typeface="Comic Sans MS"/>
              </a:rPr>
              <a:t>7-тақырып. Құқық қорғау органдарының қызметін ұйымдастыру және қызметтерінің негіздері</a:t>
            </a:r>
            <a:br>
              <a:rPr b="1" i="0" lang="en-US" sz="2400" u="none" cap="none" strike="noStrike">
                <a:solidFill>
                  <a:schemeClr val="dk1"/>
                </a:solidFill>
                <a:latin typeface="Comic Sans MS"/>
                <a:ea typeface="Comic Sans MS"/>
                <a:cs typeface="Comic Sans MS"/>
                <a:sym typeface="Comic Sans MS"/>
              </a:rPr>
            </a:br>
            <a:r>
              <a:rPr b="0" i="0" lang="en-US" sz="4000" u="none" cap="none" strike="noStrike">
                <a:solidFill>
                  <a:schemeClr val="dk1"/>
                </a:solidFill>
                <a:latin typeface="Comic Sans MS"/>
                <a:ea typeface="Comic Sans MS"/>
                <a:cs typeface="Comic Sans MS"/>
                <a:sym typeface="Comic Sans MS"/>
              </a:rPr>
              <a:t> </a:t>
            </a:r>
            <a:endParaRPr/>
          </a:p>
        </p:txBody>
      </p:sp>
      <p:sp>
        <p:nvSpPr>
          <p:cNvPr id="696" name="Google Shape;696;p10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Құқық қорғау қызметі және құқық қорғау органдары. </a:t>
            </a:r>
            <a:endParaRPr/>
          </a:p>
          <a:p>
            <a:pPr indent="-342900" lvl="0" marL="342900" marR="0" rtl="0" algn="l">
              <a:lnSpc>
                <a:spcPct val="9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Сот төрелігінің қағидалары. Сот билігі ұғымы және ҚР соттары. </a:t>
            </a:r>
            <a:endParaRPr/>
          </a:p>
          <a:p>
            <a:pPr indent="-342900" lvl="0" marL="342900" marR="0" rtl="0" algn="l">
              <a:lnSpc>
                <a:spcPct val="9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ҚР құқық қорғау органдары: әділет министрлігі, прокуратура, ішкі істер органдары.</a:t>
            </a:r>
            <a:r>
              <a:rPr b="1" i="0" lang="en-US" sz="32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00" name="Shape 700"/>
        <p:cNvGrpSpPr/>
        <p:nvPr/>
      </p:nvGrpSpPr>
      <p:grpSpPr>
        <a:xfrm>
          <a:off x="0" y="0"/>
          <a:ext cx="0" cy="0"/>
          <a:chOff x="0" y="0"/>
          <a:chExt cx="0" cy="0"/>
        </a:xfrm>
      </p:grpSpPr>
      <p:sp>
        <p:nvSpPr>
          <p:cNvPr id="701" name="Google Shape;701;p10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1" i="0" lang="en-US" sz="2400" u="none" cap="none" strike="noStrike">
                <a:solidFill>
                  <a:schemeClr val="dk1"/>
                </a:solidFill>
                <a:latin typeface="Comic Sans MS"/>
                <a:ea typeface="Comic Sans MS"/>
                <a:cs typeface="Comic Sans MS"/>
                <a:sym typeface="Comic Sans MS"/>
              </a:rPr>
              <a:t>8-тақырып. ҚР қаржылық құқығы. Мемлекеттің қаржылық қызметті. Банкілік қызмет. ҚР банкілік жүйесі</a:t>
            </a:r>
            <a:br>
              <a:rPr b="0" i="0" lang="en-US" sz="2400" u="none" cap="none" strike="noStrike">
                <a:solidFill>
                  <a:schemeClr val="dk1"/>
                </a:solidFill>
                <a:latin typeface="Comic Sans MS"/>
                <a:ea typeface="Comic Sans MS"/>
                <a:cs typeface="Comic Sans MS"/>
                <a:sym typeface="Comic Sans MS"/>
              </a:rPr>
            </a:br>
            <a:r>
              <a:rPr b="0" i="0" lang="en-US" sz="2400" u="none" cap="none" strike="noStrike">
                <a:solidFill>
                  <a:schemeClr val="dk1"/>
                </a:solidFill>
                <a:latin typeface="Comic Sans MS"/>
                <a:ea typeface="Comic Sans MS"/>
                <a:cs typeface="Comic Sans MS"/>
                <a:sym typeface="Comic Sans MS"/>
              </a:rPr>
              <a:t> </a:t>
            </a:r>
            <a:endParaRPr/>
          </a:p>
        </p:txBody>
      </p:sp>
      <p:sp>
        <p:nvSpPr>
          <p:cNvPr id="702" name="Google Shape;702;p10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Мемлекеттің қаржылық қызметті.</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Қаржылық құқық ұғымы және пәні. Мемлекеттің қаржылық қызметі.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Қаржылық-құқықтық реттеу әдісі.</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Қаржылық-құқықтық қатынастар.</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Қаржылық құқық жүйесі.</a:t>
            </a:r>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06" name="Shape 706"/>
        <p:cNvGrpSpPr/>
        <p:nvPr/>
      </p:nvGrpSpPr>
      <p:grpSpPr>
        <a:xfrm>
          <a:off x="0" y="0"/>
          <a:ext cx="0" cy="0"/>
          <a:chOff x="0" y="0"/>
          <a:chExt cx="0" cy="0"/>
        </a:xfrm>
      </p:grpSpPr>
      <p:sp>
        <p:nvSpPr>
          <p:cNvPr id="707" name="Google Shape;707;p11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cap="none" strike="noStrike">
                <a:solidFill>
                  <a:schemeClr val="dk1"/>
                </a:solidFill>
                <a:latin typeface="Comic Sans MS"/>
                <a:ea typeface="Comic Sans MS"/>
                <a:cs typeface="Comic Sans MS"/>
                <a:sym typeface="Comic Sans MS"/>
              </a:rPr>
              <a:t>9-тақырып. ҚР салық құқығының негіздері. ҚР салық жүйесі</a:t>
            </a:r>
            <a:br>
              <a:rPr b="0" i="0" lang="en-US" sz="2800" u="none" cap="none" strike="noStrike">
                <a:solidFill>
                  <a:schemeClr val="dk1"/>
                </a:solidFill>
                <a:latin typeface="Comic Sans MS"/>
                <a:ea typeface="Comic Sans MS"/>
                <a:cs typeface="Comic Sans MS"/>
                <a:sym typeface="Comic Sans MS"/>
              </a:rPr>
            </a:br>
            <a:r>
              <a:rPr b="0" i="0" lang="en-US" sz="2800" u="none" cap="none" strike="noStrike">
                <a:solidFill>
                  <a:schemeClr val="dk1"/>
                </a:solidFill>
                <a:latin typeface="Comic Sans MS"/>
                <a:ea typeface="Comic Sans MS"/>
                <a:cs typeface="Comic Sans MS"/>
                <a:sym typeface="Comic Sans MS"/>
              </a:rPr>
              <a:t> </a:t>
            </a:r>
            <a:endParaRPr/>
          </a:p>
        </p:txBody>
      </p:sp>
      <p:sp>
        <p:nvSpPr>
          <p:cNvPr id="708" name="Google Shape;708;p11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Салық құқығы ұғымы, пәні және жүйесі. Салық ұғымы. </a:t>
            </a:r>
            <a:endParaRPr/>
          </a:p>
          <a:p>
            <a:pPr indent="-342900" lvl="0" marL="342900" marR="0" rtl="0" algn="l">
              <a:lnSpc>
                <a:spcPct val="9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Мемлекеттің салық қызметі. </a:t>
            </a:r>
            <a:endParaRPr/>
          </a:p>
          <a:p>
            <a:pPr indent="-342900" lvl="0" marL="342900" marR="0" rtl="0" algn="l">
              <a:lnSpc>
                <a:spcPct val="9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Қазақстан Республикасындағы салықтар жүйесі. </a:t>
            </a:r>
            <a:endParaRPr/>
          </a:p>
          <a:p>
            <a:pPr indent="-342900" lvl="0" marL="342900" marR="0" rtl="0" algn="l">
              <a:lnSpc>
                <a:spcPct val="9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Салық заңдарын бұзушылық үшін заңдық жауапкершілік.</a:t>
            </a:r>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12" name="Shape 712"/>
        <p:cNvGrpSpPr/>
        <p:nvPr/>
      </p:nvGrpSpPr>
      <p:grpSpPr>
        <a:xfrm>
          <a:off x="0" y="0"/>
          <a:ext cx="0" cy="0"/>
          <a:chOff x="0" y="0"/>
          <a:chExt cx="0" cy="0"/>
        </a:xfrm>
      </p:grpSpPr>
      <p:sp>
        <p:nvSpPr>
          <p:cNvPr id="713" name="Google Shape;713;p11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0" lang="en-US" sz="2000" u="none" cap="none" strike="noStrike">
                <a:solidFill>
                  <a:schemeClr val="dk1"/>
                </a:solidFill>
                <a:latin typeface="Comic Sans MS"/>
                <a:ea typeface="Comic Sans MS"/>
                <a:cs typeface="Comic Sans MS"/>
                <a:sym typeface="Comic Sans MS"/>
              </a:rPr>
              <a:t>10 тақырып. ҚР еңбек құқығы. Еңбек құқығы негіздері және әлеуметтік қамсыздандыру құқығы</a:t>
            </a:r>
            <a:br>
              <a:rPr b="0" i="0" lang="en-US" sz="2000" u="none" cap="none" strike="noStrike">
                <a:solidFill>
                  <a:schemeClr val="dk1"/>
                </a:solidFill>
                <a:latin typeface="Comic Sans MS"/>
                <a:ea typeface="Comic Sans MS"/>
                <a:cs typeface="Comic Sans MS"/>
                <a:sym typeface="Comic Sans MS"/>
              </a:rPr>
            </a:br>
            <a:r>
              <a:rPr b="0" i="0" lang="en-US" sz="2000" u="none" cap="none" strike="noStrike">
                <a:solidFill>
                  <a:schemeClr val="dk1"/>
                </a:solidFill>
                <a:latin typeface="Comic Sans MS"/>
                <a:ea typeface="Comic Sans MS"/>
                <a:cs typeface="Comic Sans MS"/>
                <a:sym typeface="Comic Sans MS"/>
              </a:rPr>
              <a:t> </a:t>
            </a:r>
            <a:endParaRPr/>
          </a:p>
        </p:txBody>
      </p:sp>
      <p:sp>
        <p:nvSpPr>
          <p:cNvPr id="714" name="Google Shape;714;p11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Еңбек құқығы негіздері және әлеуметтік қамсыздандыру құқығы. Еңбек құқығы ұғымы, әдісі және жүйесі.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Еңбек құқығының субьектілері. Еңбектік қатынастарды тудыратын , өзгертетін және  тоқтататын негіздер.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Ұжымдық еңбек шарты. Жеке еңбек шарты. Жұмыс уақыты және демалыс уақыты.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Әлеуметтік қамсыздандыру бойынша құқықтық қатынастар.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Еңбек заңдарын бұзушылық үшін жауапкершілік.</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18" name="Shape 718"/>
        <p:cNvGrpSpPr/>
        <p:nvPr/>
      </p:nvGrpSpPr>
      <p:grpSpPr>
        <a:xfrm>
          <a:off x="0" y="0"/>
          <a:ext cx="0" cy="0"/>
          <a:chOff x="0" y="0"/>
          <a:chExt cx="0" cy="0"/>
        </a:xfrm>
      </p:grpSpPr>
      <p:sp>
        <p:nvSpPr>
          <p:cNvPr id="719" name="Google Shape;719;p11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Comic Sans MS"/>
              <a:buNone/>
            </a:pPr>
            <a:r>
              <a:rPr b="1" i="0" lang="en-US" sz="2000" u="none" cap="none" strike="noStrike">
                <a:solidFill>
                  <a:schemeClr val="dk1"/>
                </a:solidFill>
                <a:latin typeface="Comic Sans MS"/>
                <a:ea typeface="Comic Sans MS"/>
                <a:cs typeface="Comic Sans MS"/>
                <a:sym typeface="Comic Sans MS"/>
              </a:rPr>
              <a:t>11-тақырып. ҚР қылмыстық құқық негіздері. Қазақстанда сыбайлас жемқорлыққа қарсы күрес. Адам мен азаматтың жеке бас бостандығына қарсы қылмыстар</a:t>
            </a:r>
            <a:endParaRPr/>
          </a:p>
        </p:txBody>
      </p:sp>
      <p:sp>
        <p:nvSpPr>
          <p:cNvPr id="720" name="Google Shape;720;p11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Comic Sans MS"/>
              <a:buChar char="•"/>
            </a:pPr>
            <a:r>
              <a:rPr b="0" i="0" lang="en-US" sz="2000" u="none">
                <a:solidFill>
                  <a:schemeClr val="dk1"/>
                </a:solidFill>
                <a:latin typeface="Comic Sans MS"/>
                <a:ea typeface="Comic Sans MS"/>
                <a:cs typeface="Comic Sans MS"/>
                <a:sym typeface="Comic Sans MS"/>
              </a:rPr>
              <a:t>ҚР қылмыстық құқық негіздері. ҚР қылмыстық құқығы ұғымы, міндеттері және жүйесі. </a:t>
            </a:r>
            <a:endParaRPr/>
          </a:p>
          <a:p>
            <a:pPr indent="-342900" lvl="0" marL="342900" marR="0" rtl="0" algn="l">
              <a:lnSpc>
                <a:spcPct val="80000"/>
              </a:lnSpc>
              <a:spcBef>
                <a:spcPts val="400"/>
              </a:spcBef>
              <a:spcAft>
                <a:spcPts val="0"/>
              </a:spcAft>
              <a:buClr>
                <a:schemeClr val="dk1"/>
              </a:buClr>
              <a:buSzPts val="2000"/>
              <a:buFont typeface="Comic Sans MS"/>
              <a:buChar char="•"/>
            </a:pPr>
            <a:r>
              <a:rPr b="0" i="0" lang="en-US" sz="2000" u="none">
                <a:solidFill>
                  <a:schemeClr val="dk1"/>
                </a:solidFill>
                <a:latin typeface="Comic Sans MS"/>
                <a:ea typeface="Comic Sans MS"/>
                <a:cs typeface="Comic Sans MS"/>
                <a:sym typeface="Comic Sans MS"/>
              </a:rPr>
              <a:t>Қылмыстық заң ұғымы және оның маңызы. Қылмыс ұғымы және белгі-нышандары. Қылмыстардың жіктелінуі. </a:t>
            </a:r>
            <a:endParaRPr/>
          </a:p>
          <a:p>
            <a:pPr indent="-342900" lvl="0" marL="342900" marR="0" rtl="0" algn="l">
              <a:lnSpc>
                <a:spcPct val="80000"/>
              </a:lnSpc>
              <a:spcBef>
                <a:spcPts val="400"/>
              </a:spcBef>
              <a:spcAft>
                <a:spcPts val="0"/>
              </a:spcAft>
              <a:buClr>
                <a:schemeClr val="dk1"/>
              </a:buClr>
              <a:buSzPts val="2000"/>
              <a:buFont typeface="Comic Sans MS"/>
              <a:buChar char="•"/>
            </a:pPr>
            <a:r>
              <a:rPr b="0" i="0" lang="en-US" sz="2000" u="none">
                <a:solidFill>
                  <a:schemeClr val="dk1"/>
                </a:solidFill>
                <a:latin typeface="Comic Sans MS"/>
                <a:ea typeface="Comic Sans MS"/>
                <a:cs typeface="Comic Sans MS"/>
                <a:sym typeface="Comic Sans MS"/>
              </a:rPr>
              <a:t>Қылмыс құрамы. Қылмыстық  жауапкершілік. </a:t>
            </a:r>
            <a:endParaRPr/>
          </a:p>
          <a:p>
            <a:pPr indent="-342900" lvl="0" marL="342900" marR="0" rtl="0" algn="l">
              <a:lnSpc>
                <a:spcPct val="80000"/>
              </a:lnSpc>
              <a:spcBef>
                <a:spcPts val="400"/>
              </a:spcBef>
              <a:spcAft>
                <a:spcPts val="0"/>
              </a:spcAft>
              <a:buClr>
                <a:schemeClr val="dk1"/>
              </a:buClr>
              <a:buSzPts val="2000"/>
              <a:buFont typeface="Comic Sans MS"/>
              <a:buChar char="•"/>
            </a:pPr>
            <a:r>
              <a:rPr b="0" i="0" lang="en-US" sz="2000" u="none">
                <a:solidFill>
                  <a:schemeClr val="dk1"/>
                </a:solidFill>
                <a:latin typeface="Comic Sans MS"/>
                <a:ea typeface="Comic Sans MS"/>
                <a:cs typeface="Comic Sans MS"/>
                <a:sym typeface="Comic Sans MS"/>
              </a:rPr>
              <a:t>Жаза ұғымы және мақсатары. </a:t>
            </a:r>
            <a:endParaRPr/>
          </a:p>
          <a:p>
            <a:pPr indent="-342900" lvl="0" marL="342900" marR="0" rtl="0" algn="l">
              <a:lnSpc>
                <a:spcPct val="80000"/>
              </a:lnSpc>
              <a:spcBef>
                <a:spcPts val="400"/>
              </a:spcBef>
              <a:spcAft>
                <a:spcPts val="0"/>
              </a:spcAft>
              <a:buClr>
                <a:schemeClr val="dk1"/>
              </a:buClr>
              <a:buSzPts val="2000"/>
              <a:buFont typeface="Comic Sans MS"/>
              <a:buChar char="•"/>
            </a:pPr>
            <a:r>
              <a:rPr b="0" i="0" lang="en-US" sz="2000" u="none">
                <a:solidFill>
                  <a:schemeClr val="dk1"/>
                </a:solidFill>
                <a:latin typeface="Comic Sans MS"/>
                <a:ea typeface="Comic Sans MS"/>
                <a:cs typeface="Comic Sans MS"/>
                <a:sym typeface="Comic Sans MS"/>
              </a:rPr>
              <a:t>Қылмыстық жемқорлыққа қарсы күрестің негізгі қағидалары. Қылмыстық жемқорлықпен байланысты құқықбұзушылық субьектілері. Қылмыстық жемқорлыққа қарсы күресті жүргізуші органдар. </a:t>
            </a:r>
            <a:endParaRPr/>
          </a:p>
          <a:p>
            <a:pPr indent="-342900" lvl="0" marL="342900" marR="0" rtl="0" algn="l">
              <a:lnSpc>
                <a:spcPct val="80000"/>
              </a:lnSpc>
              <a:spcBef>
                <a:spcPts val="400"/>
              </a:spcBef>
              <a:spcAft>
                <a:spcPts val="0"/>
              </a:spcAft>
              <a:buClr>
                <a:schemeClr val="dk1"/>
              </a:buClr>
              <a:buSzPts val="2000"/>
              <a:buFont typeface="Comic Sans MS"/>
              <a:buChar char="•"/>
            </a:pPr>
            <a:r>
              <a:rPr b="0" i="0" lang="en-US" sz="2000" u="none">
                <a:solidFill>
                  <a:schemeClr val="dk1"/>
                </a:solidFill>
                <a:latin typeface="Comic Sans MS"/>
                <a:ea typeface="Comic Sans MS"/>
                <a:cs typeface="Comic Sans MS"/>
                <a:sym typeface="Comic Sans MS"/>
              </a:rPr>
              <a:t>Қылмыстық жемқорлықтың алдын алу, жемқорлық құқықбұзушылықтар және жемқорлық құқық бұзушылықтар салдарын жоюға жауаптылық.</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0" name="Shape 130"/>
        <p:cNvGrpSpPr/>
        <p:nvPr/>
      </p:nvGrpSpPr>
      <p:grpSpPr>
        <a:xfrm>
          <a:off x="0" y="0"/>
          <a:ext cx="0" cy="0"/>
          <a:chOff x="0" y="0"/>
          <a:chExt cx="0" cy="0"/>
        </a:xfrm>
      </p:grpSpPr>
      <p:sp>
        <p:nvSpPr>
          <p:cNvPr id="131" name="Google Shape;131;p1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1" lang="en-US" sz="4000" u="none" cap="none" strike="noStrike">
                <a:solidFill>
                  <a:schemeClr val="dk1"/>
                </a:solidFill>
                <a:latin typeface="Comic Sans MS"/>
                <a:ea typeface="Comic Sans MS"/>
                <a:cs typeface="Comic Sans MS"/>
                <a:sym typeface="Comic Sans MS"/>
              </a:rPr>
              <a:t>Мемлекеттiң нысаны:</a:t>
            </a:r>
            <a:r>
              <a:rPr b="0" i="0" lang="en-US" sz="4000" u="none" cap="none" strike="noStrike">
                <a:solidFill>
                  <a:schemeClr val="dk1"/>
                </a:solidFill>
                <a:latin typeface="Comic Sans MS"/>
                <a:ea typeface="Comic Sans MS"/>
                <a:cs typeface="Comic Sans MS"/>
                <a:sym typeface="Comic Sans MS"/>
              </a:rPr>
              <a:t> </a:t>
            </a:r>
            <a:endParaRPr/>
          </a:p>
        </p:txBody>
      </p:sp>
      <p:sp>
        <p:nvSpPr>
          <p:cNvPr id="132" name="Google Shape;132;p1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Comic Sans MS"/>
              <a:buNone/>
            </a:pPr>
            <a:r>
              <a:t/>
            </a:r>
            <a:endParaRPr b="1" i="0" sz="3200" u="none">
              <a:solidFill>
                <a:schemeClr val="dk1"/>
              </a:solidFill>
              <a:latin typeface="Comic Sans MS"/>
              <a:ea typeface="Comic Sans MS"/>
              <a:cs typeface="Comic Sans MS"/>
              <a:sym typeface="Comic Sans MS"/>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басқару нысаны </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мемлекеттiк құрылым нысаны </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саяси режим</a:t>
            </a:r>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24" name="Shape 724"/>
        <p:cNvGrpSpPr/>
        <p:nvPr/>
      </p:nvGrpSpPr>
      <p:grpSpPr>
        <a:xfrm>
          <a:off x="0" y="0"/>
          <a:ext cx="0" cy="0"/>
          <a:chOff x="0" y="0"/>
          <a:chExt cx="0" cy="0"/>
        </a:xfrm>
      </p:grpSpPr>
      <p:sp>
        <p:nvSpPr>
          <p:cNvPr id="725" name="Google Shape;725;p11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0" lang="en-US" sz="2400" u="none" cap="none" strike="noStrike">
                <a:solidFill>
                  <a:schemeClr val="dk1"/>
                </a:solidFill>
                <a:latin typeface="Comic Sans MS"/>
                <a:ea typeface="Comic Sans MS"/>
                <a:cs typeface="Comic Sans MS"/>
                <a:sym typeface="Comic Sans MS"/>
              </a:rPr>
              <a:t>12-тақырып. ҚР сақтандыру құқығы. Сақтандыру қызметін құқықтық реттеу.</a:t>
            </a:r>
            <a:br>
              <a:rPr b="1" i="0" lang="en-US" sz="2400" u="none" cap="none" strike="noStrike">
                <a:solidFill>
                  <a:schemeClr val="dk1"/>
                </a:solidFill>
                <a:latin typeface="Comic Sans MS"/>
                <a:ea typeface="Comic Sans MS"/>
                <a:cs typeface="Comic Sans MS"/>
                <a:sym typeface="Comic Sans MS"/>
              </a:rPr>
            </a:br>
            <a:r>
              <a:rPr b="0" i="0" lang="en-US" sz="2400" u="none" cap="none" strike="noStrike">
                <a:solidFill>
                  <a:schemeClr val="dk1"/>
                </a:solidFill>
                <a:latin typeface="Comic Sans MS"/>
                <a:ea typeface="Comic Sans MS"/>
                <a:cs typeface="Comic Sans MS"/>
                <a:sym typeface="Comic Sans MS"/>
              </a:rPr>
              <a:t> </a:t>
            </a:r>
            <a:endParaRPr/>
          </a:p>
        </p:txBody>
      </p:sp>
      <p:sp>
        <p:nvSpPr>
          <p:cNvPr id="726" name="Google Shape;726;p11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Қазақстан Республикасының сақтандыру құқығы. Түсінігі, пәні және әдістері.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Сақтандыру құқықтық қатынастары.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Сақтандыру қызметінің құқықтық негіздері. </a:t>
            </a:r>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30" name="Shape 730"/>
        <p:cNvGrpSpPr/>
        <p:nvPr/>
      </p:nvGrpSpPr>
      <p:grpSpPr>
        <a:xfrm>
          <a:off x="0" y="0"/>
          <a:ext cx="0" cy="0"/>
          <a:chOff x="0" y="0"/>
          <a:chExt cx="0" cy="0"/>
        </a:xfrm>
      </p:grpSpPr>
      <p:sp>
        <p:nvSpPr>
          <p:cNvPr id="731" name="Google Shape;731;p11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1" i="0" lang="en-US" sz="2400" u="none" cap="none" strike="noStrike">
                <a:solidFill>
                  <a:schemeClr val="dk1"/>
                </a:solidFill>
                <a:latin typeface="Comic Sans MS"/>
                <a:ea typeface="Comic Sans MS"/>
                <a:cs typeface="Comic Sans MS"/>
                <a:sym typeface="Comic Sans MS"/>
              </a:rPr>
              <a:t>13-тақырып. Қазақстан Республикасының экология құқығы негіздері.</a:t>
            </a:r>
            <a:br>
              <a:rPr b="1" i="0" lang="en-US" sz="2400" u="none" cap="none" strike="noStrike">
                <a:solidFill>
                  <a:schemeClr val="dk1"/>
                </a:solidFill>
                <a:latin typeface="Comic Sans MS"/>
                <a:ea typeface="Comic Sans MS"/>
                <a:cs typeface="Comic Sans MS"/>
                <a:sym typeface="Comic Sans MS"/>
              </a:rPr>
            </a:br>
            <a:r>
              <a:rPr b="0" i="0" lang="en-US" sz="2400" u="none" cap="none" strike="noStrike">
                <a:solidFill>
                  <a:schemeClr val="dk1"/>
                </a:solidFill>
                <a:latin typeface="Comic Sans MS"/>
                <a:ea typeface="Comic Sans MS"/>
                <a:cs typeface="Comic Sans MS"/>
                <a:sym typeface="Comic Sans MS"/>
              </a:rPr>
              <a:t> </a:t>
            </a:r>
            <a:endParaRPr/>
          </a:p>
        </p:txBody>
      </p:sp>
      <p:sp>
        <p:nvSpPr>
          <p:cNvPr id="732" name="Google Shape;732;p11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Қазақстан Республикасының экологиялық құқығы.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Қоршаған орта түсінігі, қоршаған орта объектілері.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Табиғи ресурстаға меншік құқығы, түсінігі. Объектілері мен субъектілері.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Табиғат пайдалану құқығы. Қоршаған ортаны ластау.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Қоршаған ортаны қорғау саласындағы мемлекеттік басқару.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Қоршаған ортаны қорғау туралы заңдарды бұзғаны үшін заңды жауапкершілік. </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36" name="Shape 736"/>
        <p:cNvGrpSpPr/>
        <p:nvPr/>
      </p:nvGrpSpPr>
      <p:grpSpPr>
        <a:xfrm>
          <a:off x="0" y="0"/>
          <a:ext cx="0" cy="0"/>
          <a:chOff x="0" y="0"/>
          <a:chExt cx="0" cy="0"/>
        </a:xfrm>
      </p:grpSpPr>
      <p:sp>
        <p:nvSpPr>
          <p:cNvPr id="737" name="Google Shape;737;p11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0" i="0" lang="en-US" sz="2400" u="none" cap="none" strike="noStrike">
                <a:solidFill>
                  <a:schemeClr val="dk1"/>
                </a:solidFill>
                <a:latin typeface="Comic Sans MS"/>
                <a:ea typeface="Comic Sans MS"/>
                <a:cs typeface="Comic Sans MS"/>
                <a:sym typeface="Comic Sans MS"/>
              </a:rPr>
              <a:t> </a:t>
            </a:r>
            <a:r>
              <a:rPr b="1" i="0" lang="en-US" sz="2400" u="none" cap="none" strike="noStrike">
                <a:solidFill>
                  <a:schemeClr val="dk1"/>
                </a:solidFill>
                <a:latin typeface="Comic Sans MS"/>
                <a:ea typeface="Comic Sans MS"/>
                <a:cs typeface="Comic Sans MS"/>
                <a:sym typeface="Comic Sans MS"/>
              </a:rPr>
              <a:t>14-тақырып. Қазақстан Республикасының жер құқығы негіздері.</a:t>
            </a:r>
            <a:br>
              <a:rPr b="1" i="0" lang="en-US" sz="2400" u="none" cap="none" strike="noStrike">
                <a:solidFill>
                  <a:schemeClr val="dk1"/>
                </a:solidFill>
                <a:latin typeface="Comic Sans MS"/>
                <a:ea typeface="Comic Sans MS"/>
                <a:cs typeface="Comic Sans MS"/>
                <a:sym typeface="Comic Sans MS"/>
              </a:rPr>
            </a:br>
            <a:r>
              <a:rPr b="0" i="0" lang="en-US" sz="2800" u="none" cap="none" strike="noStrike">
                <a:solidFill>
                  <a:schemeClr val="dk1"/>
                </a:solidFill>
                <a:latin typeface="Comic Sans MS"/>
                <a:ea typeface="Comic Sans MS"/>
                <a:cs typeface="Comic Sans MS"/>
                <a:sym typeface="Comic Sans MS"/>
              </a:rPr>
              <a:t> </a:t>
            </a:r>
            <a:endParaRPr/>
          </a:p>
        </p:txBody>
      </p:sp>
      <p:sp>
        <p:nvSpPr>
          <p:cNvPr id="738" name="Google Shape;738;p11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Қазақстан Республикасында жер қорының түсінігі. </a:t>
            </a:r>
            <a:endParaRPr/>
          </a:p>
          <a:p>
            <a:pPr indent="-342900" lvl="0" marL="342900" marR="0" rtl="0" algn="l">
              <a:lnSpc>
                <a:spcPct val="9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Қазақстан Респулткасы жер құқық қатынастарының түсінігі. Объектілері, субъектілері және мазмұны. </a:t>
            </a:r>
            <a:endParaRPr/>
          </a:p>
          <a:p>
            <a:pPr indent="-342900" lvl="0" marL="342900" marR="0" rtl="0" algn="l">
              <a:lnSpc>
                <a:spcPct val="9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Жерге меншік құқығының түсінігі, түрлері. Жерге мемлекеттік меншік құқығы, жерге жеке меншік құқығы. </a:t>
            </a:r>
            <a:endParaRPr/>
          </a:p>
          <a:p>
            <a:pPr indent="-342900" lvl="0" marL="342900" marR="0" rtl="0" algn="l">
              <a:lnSpc>
                <a:spcPct val="9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Жерге меншік құқығы және өзге құқықтардың пайда болу, өзгертілу және тоқтатылу негіздері. </a:t>
            </a:r>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42" name="Shape 742"/>
        <p:cNvGrpSpPr/>
        <p:nvPr/>
      </p:nvGrpSpPr>
      <p:grpSpPr>
        <a:xfrm>
          <a:off x="0" y="0"/>
          <a:ext cx="0" cy="0"/>
          <a:chOff x="0" y="0"/>
          <a:chExt cx="0" cy="0"/>
        </a:xfrm>
      </p:grpSpPr>
      <p:sp>
        <p:nvSpPr>
          <p:cNvPr id="743" name="Google Shape;743;p11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1" i="0" lang="en-US" sz="2400" u="none" cap="none" strike="noStrike">
                <a:solidFill>
                  <a:schemeClr val="dk1"/>
                </a:solidFill>
                <a:latin typeface="Comic Sans MS"/>
                <a:ea typeface="Comic Sans MS"/>
                <a:cs typeface="Comic Sans MS"/>
                <a:sym typeface="Comic Sans MS"/>
              </a:rPr>
              <a:t>15-тақырып. ҚР іс жүргізу құқығы. Қылмыстық іс жүргізу және азаматтық іс жүргізу құқықтарының негіздері.</a:t>
            </a:r>
            <a:endParaRPr/>
          </a:p>
        </p:txBody>
      </p:sp>
      <p:sp>
        <p:nvSpPr>
          <p:cNvPr id="744" name="Google Shape;744;p11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Қылмыстық іс жүргізу құқығы ұғымы және міндеттері. Қылмыстық сот ісін жүргізу қағидалары. Іс жүргізу мерзімдері. Қылмыстық процесске қатысушылар. </a:t>
            </a:r>
            <a:endParaRPr/>
          </a:p>
          <a:p>
            <a:pPr indent="-342900" lvl="0" marL="342900" marR="0" rtl="0" algn="l">
              <a:lnSpc>
                <a:spcPct val="10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Азаматтық іс жүргізу құқығы ұғымы және жүйесі. Талап-арыз ұғымы және мазмұны. Азаматтық істерді соттық қарау.</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6" name="Shape 136"/>
        <p:cNvGrpSpPr/>
        <p:nvPr/>
      </p:nvGrpSpPr>
      <p:grpSpPr>
        <a:xfrm>
          <a:off x="0" y="0"/>
          <a:ext cx="0" cy="0"/>
          <a:chOff x="0" y="0"/>
          <a:chExt cx="0" cy="0"/>
        </a:xfrm>
      </p:grpSpPr>
      <p:sp>
        <p:nvSpPr>
          <p:cNvPr id="137" name="Google Shape;137;p1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1" lang="en-US" sz="4000" u="none" cap="none" strike="noStrike">
                <a:solidFill>
                  <a:schemeClr val="dk1"/>
                </a:solidFill>
                <a:latin typeface="Comic Sans MS"/>
                <a:ea typeface="Comic Sans MS"/>
                <a:cs typeface="Comic Sans MS"/>
                <a:sym typeface="Comic Sans MS"/>
              </a:rPr>
              <a:t>Басқару нысанына</a:t>
            </a:r>
            <a:r>
              <a:rPr b="0" i="0" lang="en-US" sz="4000" u="none" cap="none" strike="noStrike">
                <a:solidFill>
                  <a:schemeClr val="dk1"/>
                </a:solidFill>
                <a:latin typeface="Comic Sans MS"/>
                <a:ea typeface="Comic Sans MS"/>
                <a:cs typeface="Comic Sans MS"/>
                <a:sym typeface="Comic Sans MS"/>
              </a:rPr>
              <a:t> </a:t>
            </a:r>
            <a:endParaRPr/>
          </a:p>
        </p:txBody>
      </p:sp>
      <p:sp>
        <p:nvSpPr>
          <p:cNvPr id="138" name="Google Shape;138;p1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оның жоғарғы, орталық және жергiлiктi органдарының құрылу жолдары, олардың қарым-қатынасының принциптері және оларды сайлаудың түрлері мен ерекшеліктері жатады.</a:t>
            </a:r>
            <a:endParaRPr/>
          </a:p>
          <a:p>
            <a:pPr indent="-342900" lvl="0" marL="342900" marR="0" rtl="0" algn="ctr">
              <a:lnSpc>
                <a:spcPct val="9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Мемлекеттiң басқару жолы </a:t>
            </a:r>
            <a:r>
              <a:rPr b="1" i="0" lang="en-US" sz="2400" u="none">
                <a:solidFill>
                  <a:schemeClr val="dk1"/>
                </a:solidFill>
                <a:latin typeface="Comic Sans MS"/>
                <a:ea typeface="Comic Sans MS"/>
                <a:cs typeface="Comic Sans MS"/>
                <a:sym typeface="Comic Sans MS"/>
              </a:rPr>
              <a:t>монархия және республика</a:t>
            </a:r>
            <a:r>
              <a:rPr b="0" i="0" lang="en-US" sz="2400" u="none">
                <a:solidFill>
                  <a:schemeClr val="dk1"/>
                </a:solidFill>
                <a:latin typeface="Comic Sans MS"/>
                <a:ea typeface="Comic Sans MS"/>
                <a:cs typeface="Comic Sans MS"/>
                <a:sym typeface="Comic Sans MS"/>
              </a:rPr>
              <a:t> деп екi түрге бөлiнедi. </a:t>
            </a:r>
            <a:r>
              <a:rPr b="1" i="0" lang="en-US" sz="2400" u="none">
                <a:solidFill>
                  <a:schemeClr val="dk1"/>
                </a:solidFill>
                <a:latin typeface="Comic Sans MS"/>
                <a:ea typeface="Comic Sans MS"/>
                <a:cs typeface="Comic Sans MS"/>
                <a:sym typeface="Comic Sans MS"/>
              </a:rPr>
              <a:t>Монархияда</a:t>
            </a:r>
            <a:r>
              <a:rPr b="0" i="0" lang="en-US" sz="2400" u="none">
                <a:solidFill>
                  <a:schemeClr val="dk1"/>
                </a:solidFill>
                <a:latin typeface="Comic Sans MS"/>
                <a:ea typeface="Comic Sans MS"/>
                <a:cs typeface="Comic Sans MS"/>
                <a:sym typeface="Comic Sans MS"/>
              </a:rPr>
              <a:t> жоғарғы билiк бiр адамның қолында болады және бұл билiк мұрагерлiкпен берiледi. Мысалы, оған жататындар Англия, Бельгия, Норвегия, Швеция, Жапония және Дания елдері.</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2" name="Shape 142"/>
        <p:cNvGrpSpPr/>
        <p:nvPr/>
      </p:nvGrpSpPr>
      <p:grpSpPr>
        <a:xfrm>
          <a:off x="0" y="0"/>
          <a:ext cx="0" cy="0"/>
          <a:chOff x="0" y="0"/>
          <a:chExt cx="0" cy="0"/>
        </a:xfrm>
      </p:grpSpPr>
      <p:sp>
        <p:nvSpPr>
          <p:cNvPr id="143" name="Google Shape;143;p1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1" lang="en-US" sz="4000" u="none" cap="none" strike="noStrike">
                <a:solidFill>
                  <a:schemeClr val="dk1"/>
                </a:solidFill>
                <a:latin typeface="Comic Sans MS"/>
                <a:ea typeface="Comic Sans MS"/>
                <a:cs typeface="Comic Sans MS"/>
                <a:sym typeface="Comic Sans MS"/>
              </a:rPr>
              <a:t>Мемлекеттiк құрылым нысаны</a:t>
            </a:r>
            <a:endParaRPr/>
          </a:p>
        </p:txBody>
      </p:sp>
      <p:sp>
        <p:nvSpPr>
          <p:cNvPr id="144" name="Google Shape;144;p1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Бұл - мемлекеттiң жергiлiктi әкiмшiлiкке бөлiнуi, сол бөлiмдердiң бiр-бiрiмен қатынасы және мемлекет пен бөлiмдердiң арасындағы байланыстары. Мемлекеттер осы бойынша унитарлық, федеративтiк және конфедеративтiк болып үшке бөлiнедi. Мысалы: Қазақстан Республикасы унитаралық мемлекет - оның жерi тұтас, ол бөлiнбейдi және оған қол сұғуға болмайды.</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8" name="Shape 148"/>
        <p:cNvGrpSpPr/>
        <p:nvPr/>
      </p:nvGrpSpPr>
      <p:grpSpPr>
        <a:xfrm>
          <a:off x="0" y="0"/>
          <a:ext cx="0" cy="0"/>
          <a:chOff x="0" y="0"/>
          <a:chExt cx="0" cy="0"/>
        </a:xfrm>
      </p:grpSpPr>
      <p:sp>
        <p:nvSpPr>
          <p:cNvPr id="149" name="Google Shape;149;p1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1" lang="en-US" sz="4000" u="none" cap="none" strike="noStrike">
                <a:solidFill>
                  <a:schemeClr val="dk1"/>
                </a:solidFill>
                <a:latin typeface="Comic Sans MS"/>
                <a:ea typeface="Comic Sans MS"/>
                <a:cs typeface="Comic Sans MS"/>
                <a:sym typeface="Comic Sans MS"/>
              </a:rPr>
              <a:t>Саяси режим</a:t>
            </a:r>
            <a:r>
              <a:rPr b="0" i="0" lang="en-US" sz="4000" u="none" cap="none" strike="noStrike">
                <a:solidFill>
                  <a:schemeClr val="dk1"/>
                </a:solidFill>
                <a:latin typeface="Comic Sans MS"/>
                <a:ea typeface="Comic Sans MS"/>
                <a:cs typeface="Comic Sans MS"/>
                <a:sym typeface="Comic Sans MS"/>
              </a:rPr>
              <a:t> </a:t>
            </a:r>
            <a:endParaRPr/>
          </a:p>
        </p:txBody>
      </p:sp>
      <p:sp>
        <p:nvSpPr>
          <p:cNvPr id="150" name="Google Shape;150;p1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Мемлекеттiң саяси режимiн, оның қолданатын әдiстерiнен, азаматтарды құқықтары мен бостандықтарының дамуы және кепiлдiктерi, демократиялық институттарды қолдануынан бiлуге болады. Саяси режим </a:t>
            </a:r>
            <a:r>
              <a:rPr b="1" i="0" lang="en-US" sz="2800" u="none">
                <a:solidFill>
                  <a:schemeClr val="dk1"/>
                </a:solidFill>
                <a:latin typeface="Comic Sans MS"/>
                <a:ea typeface="Comic Sans MS"/>
                <a:cs typeface="Comic Sans MS"/>
                <a:sym typeface="Comic Sans MS"/>
              </a:rPr>
              <a:t>демократиялық, демократияға қарсы болған</a:t>
            </a:r>
            <a:r>
              <a:rPr b="0" i="0" lang="en-US" sz="2800" u="none">
                <a:solidFill>
                  <a:schemeClr val="dk1"/>
                </a:solidFill>
                <a:latin typeface="Comic Sans MS"/>
                <a:ea typeface="Comic Sans MS"/>
                <a:cs typeface="Comic Sans MS"/>
                <a:sym typeface="Comic Sans MS"/>
              </a:rPr>
              <a:t> режимдер болып бөлiнедi.</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4" name="Shape 154"/>
        <p:cNvGrpSpPr/>
        <p:nvPr/>
      </p:nvGrpSpPr>
      <p:grpSpPr>
        <a:xfrm>
          <a:off x="0" y="0"/>
          <a:ext cx="0" cy="0"/>
          <a:chOff x="0" y="0"/>
          <a:chExt cx="0" cy="0"/>
        </a:xfrm>
      </p:grpSpPr>
      <p:sp>
        <p:nvSpPr>
          <p:cNvPr id="155" name="Google Shape;155;p1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cap="none" strike="noStrike">
                <a:solidFill>
                  <a:schemeClr val="dk1"/>
                </a:solidFill>
                <a:latin typeface="Comic Sans MS"/>
                <a:ea typeface="Comic Sans MS"/>
                <a:cs typeface="Comic Sans MS"/>
                <a:sym typeface="Comic Sans MS"/>
              </a:rPr>
              <a:t>Мемлекеттiң iшкi қызметтеріне:</a:t>
            </a:r>
            <a:endParaRPr/>
          </a:p>
        </p:txBody>
      </p:sp>
      <p:sp>
        <p:nvSpPr>
          <p:cNvPr id="156" name="Google Shape;156;p1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экономикалық;</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әлеуметтiк;</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қаржы реттеу;</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мәдениет бағытындағы;</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экологиялық;</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құқықтық тәртiптi реттеу жатады.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60" name="Shape 160"/>
        <p:cNvGrpSpPr/>
        <p:nvPr/>
      </p:nvGrpSpPr>
      <p:grpSpPr>
        <a:xfrm>
          <a:off x="0" y="0"/>
          <a:ext cx="0" cy="0"/>
          <a:chOff x="0" y="0"/>
          <a:chExt cx="0" cy="0"/>
        </a:xfrm>
      </p:grpSpPr>
      <p:sp>
        <p:nvSpPr>
          <p:cNvPr id="161" name="Google Shape;161;p1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Сыртқы қызметтеріне:</a:t>
            </a:r>
            <a:endParaRPr/>
          </a:p>
        </p:txBody>
      </p:sp>
      <p:sp>
        <p:nvSpPr>
          <p:cNvPr id="162" name="Google Shape;162;p1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шет мемлекеттермен екi жақты пайдалы қарым-қатынастарды дамыту;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мемлекетаралық саяси ынтымақтастықты дамытып, жақсарту;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мәдени және ғылыми-техникалық ынтымақтастықты қалыптастыру;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дүниежүзiлiк ғаламдық мәселелердi реттеп, iске асыру;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мемлекеттiң қорғанысын, қауiпсiздiгiн қамтамасыз етудi және т. б. жатқызуға болады.</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66" name="Shape 166"/>
        <p:cNvGrpSpPr/>
        <p:nvPr/>
      </p:nvGrpSpPr>
      <p:grpSpPr>
        <a:xfrm>
          <a:off x="0" y="0"/>
          <a:ext cx="0" cy="0"/>
          <a:chOff x="0" y="0"/>
          <a:chExt cx="0" cy="0"/>
        </a:xfrm>
      </p:grpSpPr>
      <p:sp>
        <p:nvSpPr>
          <p:cNvPr id="167" name="Google Shape;167;p2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1" lang="en-US" sz="3600" u="none" cap="none" strike="noStrike">
                <a:solidFill>
                  <a:schemeClr val="dk1"/>
                </a:solidFill>
                <a:latin typeface="Comic Sans MS"/>
                <a:ea typeface="Comic Sans MS"/>
                <a:cs typeface="Comic Sans MS"/>
                <a:sym typeface="Comic Sans MS"/>
              </a:rPr>
              <a:t>Құқықтық мемлекеттiң негізгі сипаттары:</a:t>
            </a:r>
            <a:endParaRPr/>
          </a:p>
        </p:txBody>
      </p:sp>
      <p:sp>
        <p:nvSpPr>
          <p:cNvPr id="168" name="Google Shape;168;p2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Заңның үстемдiк етуi.</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Мемлекеттiк билiктiң бөлiнуi.</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Тұлға мен мемлекеттiң өзара жауаптылығы.</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Азаматтардың құқықтары мен бостандықтарының шын мәндiлiгi, олардың құқықтық және әлеуметтiк қорғалатындығы.</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Саяси және идеологиялық плюрализмнiң болуы.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Азаматтық қоғамның қалыптасуы. </a:t>
            </a:r>
            <a:endParaRPr/>
          </a:p>
          <a:p>
            <a:pPr indent="-342900" lvl="0" marL="342900" marR="0" rtl="0" algn="l">
              <a:lnSpc>
                <a:spcPct val="80000"/>
              </a:lnSpc>
              <a:spcBef>
                <a:spcPts val="480"/>
              </a:spcBef>
              <a:spcAft>
                <a:spcPts val="0"/>
              </a:spcAft>
              <a:buClr>
                <a:schemeClr val="dk1"/>
              </a:buClr>
              <a:buSzPts val="2400"/>
              <a:buFont typeface="Comic Sans MS"/>
              <a:buChar char="•"/>
            </a:pPr>
            <a:r>
              <a:rPr b="0" i="0" lang="en-US" sz="2400" u="none">
                <a:solidFill>
                  <a:schemeClr val="dk1"/>
                </a:solidFill>
                <a:latin typeface="Comic Sans MS"/>
                <a:ea typeface="Comic Sans MS"/>
                <a:cs typeface="Comic Sans MS"/>
                <a:sym typeface="Comic Sans MS"/>
              </a:rPr>
              <a:t>Iшкi заңдардың көпшiлiк таныған халықаралық құқықтық нормалар</a:t>
            </a:r>
            <a:r>
              <a:rPr b="0" i="1" lang="en-US" sz="2400" u="none">
                <a:solidFill>
                  <a:schemeClr val="dk1"/>
                </a:solidFill>
                <a:latin typeface="Comic Sans MS"/>
                <a:ea typeface="Comic Sans MS"/>
                <a:cs typeface="Comic Sans MS"/>
                <a:sym typeface="Comic Sans MS"/>
              </a:rPr>
              <a:t> </a:t>
            </a:r>
            <a:r>
              <a:rPr b="0" i="0" lang="en-US" sz="2400" u="none">
                <a:solidFill>
                  <a:schemeClr val="dk1"/>
                </a:solidFill>
                <a:latin typeface="Comic Sans MS"/>
                <a:ea typeface="Comic Sans MS"/>
                <a:cs typeface="Comic Sans MS"/>
                <a:sym typeface="Comic Sans MS"/>
              </a:rPr>
              <a:t>мен принциптерiне сәйкес келуi.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2" name="Shape 172"/>
        <p:cNvGrpSpPr/>
        <p:nvPr/>
      </p:nvGrpSpPr>
      <p:grpSpPr>
        <a:xfrm>
          <a:off x="0" y="0"/>
          <a:ext cx="0" cy="0"/>
          <a:chOff x="0" y="0"/>
          <a:chExt cx="0" cy="0"/>
        </a:xfrm>
      </p:grpSpPr>
      <p:sp>
        <p:nvSpPr>
          <p:cNvPr id="173" name="Google Shape;173;p2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ҚҰҚЫҚ</a:t>
            </a:r>
            <a:r>
              <a:rPr b="0" i="0" lang="en-US" sz="4400" u="none" cap="none" strike="noStrike">
                <a:solidFill>
                  <a:schemeClr val="dk1"/>
                </a:solidFill>
                <a:latin typeface="Comic Sans MS"/>
                <a:ea typeface="Comic Sans MS"/>
                <a:cs typeface="Comic Sans MS"/>
                <a:sym typeface="Comic Sans MS"/>
              </a:rPr>
              <a:t> </a:t>
            </a:r>
            <a:endParaRPr/>
          </a:p>
        </p:txBody>
      </p:sp>
      <p:sp>
        <p:nvSpPr>
          <p:cNvPr id="174" name="Google Shape;174;p2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	мемлекет орнатқан және оның күшiмен қорғалатын, жалпыға бiрдей қоғамдық қатынастарды реттейтiн тәртiп ережелерiнiң (нормалардың) жиынтығы.</a:t>
            </a:r>
            <a:r>
              <a:rPr b="0" i="0" lang="en-US" sz="32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8" name="Shape 178"/>
        <p:cNvGrpSpPr/>
        <p:nvPr/>
      </p:nvGrpSpPr>
      <p:grpSpPr>
        <a:xfrm>
          <a:off x="0" y="0"/>
          <a:ext cx="0" cy="0"/>
          <a:chOff x="0" y="0"/>
          <a:chExt cx="0" cy="0"/>
        </a:xfrm>
      </p:grpSpPr>
      <p:sp>
        <p:nvSpPr>
          <p:cNvPr id="179" name="Google Shape;179;p2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1" lang="en-US" sz="4000" u="none" cap="none" strike="noStrike">
                <a:solidFill>
                  <a:schemeClr val="dk1"/>
                </a:solidFill>
                <a:latin typeface="Comic Sans MS"/>
                <a:ea typeface="Comic Sans MS"/>
                <a:cs typeface="Comic Sans MS"/>
                <a:sym typeface="Comic Sans MS"/>
              </a:rPr>
              <a:t>Құқықтың екi түрлі тұсінігі болады:</a:t>
            </a:r>
            <a:r>
              <a:rPr b="0" i="0" lang="en-US" sz="4000" u="none" cap="none" strike="noStrike">
                <a:solidFill>
                  <a:schemeClr val="dk1"/>
                </a:solidFill>
                <a:latin typeface="Comic Sans MS"/>
                <a:ea typeface="Comic Sans MS"/>
                <a:cs typeface="Comic Sans MS"/>
                <a:sym typeface="Comic Sans MS"/>
              </a:rPr>
              <a:t> </a:t>
            </a:r>
            <a:endParaRPr/>
          </a:p>
        </p:txBody>
      </p:sp>
      <p:sp>
        <p:nvSpPr>
          <p:cNvPr id="180" name="Google Shape;180;p2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Comic Sans MS"/>
              <a:buChar char="•"/>
            </a:pPr>
            <a:r>
              <a:rPr b="1" i="1" lang="en-US" sz="2800" u="none">
                <a:solidFill>
                  <a:schemeClr val="dk1"/>
                </a:solidFill>
                <a:latin typeface="Comic Sans MS"/>
                <a:ea typeface="Comic Sans MS"/>
                <a:cs typeface="Comic Sans MS"/>
                <a:sym typeface="Comic Sans MS"/>
              </a:rPr>
              <a:t>біріншісі – </a:t>
            </a:r>
            <a:r>
              <a:rPr b="0" i="0" lang="en-US" sz="2800" u="none">
                <a:solidFill>
                  <a:schemeClr val="dk1"/>
                </a:solidFill>
                <a:latin typeface="Comic Sans MS"/>
                <a:ea typeface="Comic Sans MS"/>
                <a:cs typeface="Comic Sans MS"/>
                <a:sym typeface="Comic Sans MS"/>
              </a:rPr>
              <a:t>құқықтың обьективтік түсінігі қоғамның обьективтік дамуына сәйкес жаңа қатынастардың қалыптасуы;</a:t>
            </a:r>
            <a:r>
              <a:rPr b="1" i="1" lang="en-US" sz="2800" u="none">
                <a:solidFill>
                  <a:schemeClr val="dk1"/>
                </a:solidFill>
                <a:latin typeface="Comic Sans MS"/>
                <a:ea typeface="Comic Sans MS"/>
                <a:cs typeface="Comic Sans MS"/>
                <a:sym typeface="Comic Sans MS"/>
              </a:rPr>
              <a:t> </a:t>
            </a:r>
            <a:endParaRPr/>
          </a:p>
          <a:p>
            <a:pPr indent="-342900" lvl="0" marL="342900" marR="0" rtl="0" algn="l">
              <a:lnSpc>
                <a:spcPct val="100000"/>
              </a:lnSpc>
              <a:spcBef>
                <a:spcPts val="560"/>
              </a:spcBef>
              <a:spcAft>
                <a:spcPts val="0"/>
              </a:spcAft>
              <a:buClr>
                <a:schemeClr val="dk1"/>
              </a:buClr>
              <a:buSzPts val="2800"/>
              <a:buFont typeface="Comic Sans MS"/>
              <a:buChar char="•"/>
            </a:pPr>
            <a:r>
              <a:rPr b="1" i="1" lang="en-US" sz="2800" u="none">
                <a:solidFill>
                  <a:schemeClr val="dk1"/>
                </a:solidFill>
                <a:latin typeface="Comic Sans MS"/>
                <a:ea typeface="Comic Sans MS"/>
                <a:cs typeface="Comic Sans MS"/>
                <a:sym typeface="Comic Sans MS"/>
              </a:rPr>
              <a:t>екіншісі </a:t>
            </a:r>
            <a:r>
              <a:rPr b="1" i="0" lang="en-US" sz="2800" u="none">
                <a:solidFill>
                  <a:schemeClr val="dk1"/>
                </a:solidFill>
                <a:latin typeface="Comic Sans MS"/>
                <a:ea typeface="Comic Sans MS"/>
                <a:cs typeface="Comic Sans MS"/>
                <a:sym typeface="Comic Sans MS"/>
              </a:rPr>
              <a:t>– </a:t>
            </a:r>
            <a:r>
              <a:rPr b="0" i="0" lang="en-US" sz="2800" u="none">
                <a:solidFill>
                  <a:schemeClr val="dk1"/>
                </a:solidFill>
                <a:latin typeface="Comic Sans MS"/>
                <a:ea typeface="Comic Sans MS"/>
                <a:cs typeface="Comic Sans MS"/>
                <a:sym typeface="Comic Sans MS"/>
              </a:rPr>
              <a:t>құқықтың субьективтік түсінігі обьективтік қалыптасқан қатынастарды реттейтін, басқаратын нормативтік актілерді уақытында қабылдап бекіту.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6" name="Shape 76"/>
        <p:cNvGrpSpPr/>
        <p:nvPr/>
      </p:nvGrpSpPr>
      <p:grpSpPr>
        <a:xfrm>
          <a:off x="0" y="0"/>
          <a:ext cx="0" cy="0"/>
          <a:chOff x="0" y="0"/>
          <a:chExt cx="0" cy="0"/>
        </a:xfrm>
      </p:grpSpPr>
      <p:sp>
        <p:nvSpPr>
          <p:cNvPr id="77" name="Google Shape;77;p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АЛҒЫ СӨЗ</a:t>
            </a:r>
            <a:endParaRPr/>
          </a:p>
        </p:txBody>
      </p:sp>
      <p:sp>
        <p:nvSpPr>
          <p:cNvPr id="78" name="Google Shape;78;p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1800"/>
              <a:buFont typeface="Comic Sans MS"/>
              <a:buNone/>
            </a:pPr>
            <a:r>
              <a:rPr b="1" i="0" lang="en-US" sz="1800" u="none" cap="none" strike="noStrike">
                <a:solidFill>
                  <a:schemeClr val="dk1"/>
                </a:solidFill>
                <a:latin typeface="Comic Sans MS"/>
                <a:ea typeface="Comic Sans MS"/>
                <a:cs typeface="Comic Sans MS"/>
                <a:sym typeface="Comic Sans MS"/>
              </a:rPr>
              <a:t>Нақты оқу әдістемелік кешен студенттердің Қазақстан мемлекеттілігінің қалыптасуы мен нығаюына үлес қосуға ынталандыруы және еліміздегі құқық тәртібі мен заңдылықтың орын алуына септігін тигізуі қажет. </a:t>
            </a:r>
            <a:endParaRPr/>
          </a:p>
          <a:p>
            <a:pPr indent="-342900" lvl="0" marL="342900" marR="0" rtl="0" algn="ctr">
              <a:lnSpc>
                <a:spcPct val="80000"/>
              </a:lnSpc>
              <a:spcBef>
                <a:spcPts val="360"/>
              </a:spcBef>
              <a:spcAft>
                <a:spcPts val="0"/>
              </a:spcAft>
              <a:buClr>
                <a:schemeClr val="dk1"/>
              </a:buClr>
              <a:buSzPts val="1800"/>
              <a:buFont typeface="Comic Sans MS"/>
              <a:buNone/>
            </a:pPr>
            <a:r>
              <a:rPr b="1" i="0" lang="en-US" sz="1800" u="none" cap="none" strike="noStrike">
                <a:solidFill>
                  <a:schemeClr val="dk1"/>
                </a:solidFill>
                <a:latin typeface="Comic Sans MS"/>
                <a:ea typeface="Comic Sans MS"/>
                <a:cs typeface="Comic Sans MS"/>
                <a:sym typeface="Comic Sans MS"/>
              </a:rPr>
              <a:t>	Халықтың құқықтық білімінің төмендігі елдегі құқық тәртібіне әсер етуші басты фактор екендігі белгілі. Сол себепті, “Құқық негіздерін” оқу барысында басты назар Қазақстан Республикасының қазіргі қолданыстағы заңдары мен нормативтік- құқықтық актілеріне аударылуы тиіс. Курсты оқу барысында студенттер Қазақстан Республикасының құқықтық  актілерін талдау әдістемесін игеруі қажет. Атап айтсақ, құқық пен мемлекеттің негізгі түсініктерімен танысуы, мемлекет, құқық, демократия, адам құқықтары мен бостандықтарның негізгі идеялары мен проблемаларын ашатын сұрақтармен танысуы; Құқық негіздері курсын оқу процесінде студент құқықтық әдебиеттермен, заңдармен, өзге де нормативтік-құқықтық актілермен жұмыс істей білуі; Қазақстанның қолданыстағы заңдары туралы жалпы мағлұматтарының болуы және олардың қоғамдық қатынастардағы орны мен функцияларын білулері тиіс.</a:t>
            </a:r>
            <a:endParaRPr/>
          </a:p>
          <a:p>
            <a:pPr indent="-228600" lvl="0" marL="342900" marR="0" rtl="0" algn="l">
              <a:lnSpc>
                <a:spcPct val="100000"/>
              </a:lnSpc>
              <a:spcBef>
                <a:spcPts val="360"/>
              </a:spcBef>
              <a:spcAft>
                <a:spcPts val="0"/>
              </a:spcAft>
              <a:buClr>
                <a:schemeClr val="dk1"/>
              </a:buClr>
              <a:buSzPts val="1800"/>
              <a:buFont typeface="Comic Sans MS"/>
              <a:buNone/>
            </a:pPr>
            <a:r>
              <a:t/>
            </a:r>
            <a:endParaRPr b="1" i="0" sz="1800" u="none">
              <a:solidFill>
                <a:schemeClr val="dk1"/>
              </a:solidFill>
              <a:latin typeface="Comic Sans MS"/>
              <a:ea typeface="Comic Sans MS"/>
              <a:cs typeface="Comic Sans MS"/>
              <a:sym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4" name="Shape 184"/>
        <p:cNvGrpSpPr/>
        <p:nvPr/>
      </p:nvGrpSpPr>
      <p:grpSpPr>
        <a:xfrm>
          <a:off x="0" y="0"/>
          <a:ext cx="0" cy="0"/>
          <a:chOff x="0" y="0"/>
          <a:chExt cx="0" cy="0"/>
        </a:xfrm>
      </p:grpSpPr>
      <p:sp>
        <p:nvSpPr>
          <p:cNvPr id="185" name="Google Shape;185;p2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1" lang="en-US" sz="4000" u="none" cap="none" strike="noStrike">
                <a:solidFill>
                  <a:schemeClr val="dk1"/>
                </a:solidFill>
                <a:latin typeface="Comic Sans MS"/>
                <a:ea typeface="Comic Sans MS"/>
                <a:cs typeface="Comic Sans MS"/>
                <a:sym typeface="Comic Sans MS"/>
              </a:rPr>
              <a:t>Құқықтың негiзгi функциялары:</a:t>
            </a:r>
            <a:endParaRPr/>
          </a:p>
        </p:txBody>
      </p:sp>
      <p:sp>
        <p:nvSpPr>
          <p:cNvPr id="186" name="Google Shape;186;p2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Comic Sans MS"/>
              <a:buChar char="•"/>
            </a:pPr>
            <a:r>
              <a:rPr b="1" i="0" lang="en-US" sz="2800" u="none">
                <a:solidFill>
                  <a:schemeClr val="dk1"/>
                </a:solidFill>
                <a:latin typeface="Comic Sans MS"/>
                <a:ea typeface="Comic Sans MS"/>
                <a:cs typeface="Comic Sans MS"/>
                <a:sym typeface="Comic Sans MS"/>
              </a:rPr>
              <a:t>Құқықтың реттеу функциясы – </a:t>
            </a:r>
            <a:r>
              <a:rPr b="0" i="0" lang="en-US" sz="2800" u="none">
                <a:solidFill>
                  <a:schemeClr val="dk1"/>
                </a:solidFill>
                <a:latin typeface="Comic Sans MS"/>
                <a:ea typeface="Comic Sans MS"/>
                <a:cs typeface="Comic Sans MS"/>
                <a:sym typeface="Comic Sans MS"/>
              </a:rPr>
              <a:t>нормативтік актілер арқылы қоғамдық қатынастардың байланысын, орындалу жолдарын, бағыттарын анықтап отыру. </a:t>
            </a:r>
            <a:endParaRPr/>
          </a:p>
          <a:p>
            <a:pPr indent="-342900" lvl="0" marL="342900" marR="0" rtl="0" algn="l">
              <a:lnSpc>
                <a:spcPct val="100000"/>
              </a:lnSpc>
              <a:spcBef>
                <a:spcPts val="560"/>
              </a:spcBef>
              <a:spcAft>
                <a:spcPts val="0"/>
              </a:spcAft>
              <a:buClr>
                <a:schemeClr val="dk1"/>
              </a:buClr>
              <a:buSzPts val="2800"/>
              <a:buFont typeface="Comic Sans MS"/>
              <a:buChar char="•"/>
            </a:pPr>
            <a:r>
              <a:rPr b="1" i="0" lang="en-US" sz="2800" u="none">
                <a:solidFill>
                  <a:schemeClr val="dk1"/>
                </a:solidFill>
                <a:latin typeface="Comic Sans MS"/>
                <a:ea typeface="Comic Sans MS"/>
                <a:cs typeface="Comic Sans MS"/>
                <a:sym typeface="Comic Sans MS"/>
              </a:rPr>
              <a:t>Құқықтың қорғау функциясы - </a:t>
            </a:r>
            <a:r>
              <a:rPr b="0" i="0" lang="en-US" sz="2800" u="none">
                <a:solidFill>
                  <a:schemeClr val="dk1"/>
                </a:solidFill>
                <a:latin typeface="Comic Sans MS"/>
                <a:ea typeface="Comic Sans MS"/>
                <a:cs typeface="Comic Sans MS"/>
                <a:sym typeface="Comic Sans MS"/>
              </a:rPr>
              <a:t>нормативтік актілердің қоғамдағы қарым-қатынасқа ықпалын, әсерін күшейту, жаман қатынастарға тыйым салу.</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0" name="Shape 190"/>
        <p:cNvGrpSpPr/>
        <p:nvPr/>
      </p:nvGrpSpPr>
      <p:grpSpPr>
        <a:xfrm>
          <a:off x="0" y="0"/>
          <a:ext cx="0" cy="0"/>
          <a:chOff x="0" y="0"/>
          <a:chExt cx="0" cy="0"/>
        </a:xfrm>
      </p:grpSpPr>
      <p:sp>
        <p:nvSpPr>
          <p:cNvPr id="191" name="Google Shape;191;p2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Құқықтық норма</a:t>
            </a:r>
            <a:r>
              <a:rPr b="0" i="0" lang="en-US" sz="4000" u="none" cap="none" strike="noStrike">
                <a:solidFill>
                  <a:schemeClr val="dk1"/>
                </a:solidFill>
                <a:latin typeface="Comic Sans MS"/>
                <a:ea typeface="Comic Sans MS"/>
                <a:cs typeface="Comic Sans MS"/>
                <a:sym typeface="Comic Sans MS"/>
              </a:rPr>
              <a:t> </a:t>
            </a:r>
            <a:endParaRPr/>
          </a:p>
        </p:txBody>
      </p:sp>
      <p:sp>
        <p:nvSpPr>
          <p:cNvPr id="192" name="Google Shape;192;p2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r>
              <a:rPr b="1" i="1" lang="en-US" sz="3200" u="none">
                <a:solidFill>
                  <a:schemeClr val="dk1"/>
                </a:solidFill>
                <a:latin typeface="Comic Sans MS"/>
                <a:ea typeface="Comic Sans MS"/>
                <a:cs typeface="Comic Sans MS"/>
                <a:sym typeface="Comic Sans MS"/>
              </a:rPr>
              <a:t>құқықтық норма</a:t>
            </a:r>
            <a:r>
              <a:rPr b="1" i="0" lang="en-US" sz="3200" u="none">
                <a:solidFill>
                  <a:schemeClr val="dk1"/>
                </a:solidFill>
                <a:latin typeface="Comic Sans MS"/>
                <a:ea typeface="Comic Sans MS"/>
                <a:cs typeface="Comic Sans MS"/>
                <a:sym typeface="Comic Sans MS"/>
              </a:rPr>
              <a:t> - қоғамдағы қатынас субъектiлерiнiң құқықтары мен мiндеттерiн реттеп, басқарып отыратын жалпыға бiрдей мемлекетпен қамтамасыз етiлетiн ереже - қағида.</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6" name="Shape 196"/>
        <p:cNvGrpSpPr/>
        <p:nvPr/>
      </p:nvGrpSpPr>
      <p:grpSpPr>
        <a:xfrm>
          <a:off x="0" y="0"/>
          <a:ext cx="0" cy="0"/>
          <a:chOff x="0" y="0"/>
          <a:chExt cx="0" cy="0"/>
        </a:xfrm>
      </p:grpSpPr>
      <p:sp>
        <p:nvSpPr>
          <p:cNvPr id="197" name="Google Shape;197;p2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1" lang="en-US" sz="3200" u="none" cap="none" strike="noStrike">
                <a:solidFill>
                  <a:schemeClr val="dk1"/>
                </a:solidFill>
                <a:latin typeface="Comic Sans MS"/>
                <a:ea typeface="Comic Sans MS"/>
                <a:cs typeface="Comic Sans MS"/>
                <a:sym typeface="Comic Sans MS"/>
              </a:rPr>
              <a:t>Құқықтық норманың элементтері: диспозиция, гипотеза, санкция</a:t>
            </a:r>
            <a:r>
              <a:rPr b="0" i="0" lang="en-US" sz="3200" u="none" cap="none" strike="noStrike">
                <a:solidFill>
                  <a:schemeClr val="dk1"/>
                </a:solidFill>
                <a:latin typeface="Comic Sans MS"/>
                <a:ea typeface="Comic Sans MS"/>
                <a:cs typeface="Comic Sans MS"/>
                <a:sym typeface="Comic Sans MS"/>
              </a:rPr>
              <a:t>.</a:t>
            </a:r>
            <a:endParaRPr/>
          </a:p>
        </p:txBody>
      </p:sp>
      <p:sp>
        <p:nvSpPr>
          <p:cNvPr id="198" name="Google Shape;198;p2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600"/>
              <a:buFont typeface="Comic Sans MS"/>
              <a:buChar char="•"/>
            </a:pPr>
            <a:r>
              <a:rPr b="1" i="1" lang="en-US" sz="1600" u="none">
                <a:solidFill>
                  <a:schemeClr val="dk1"/>
                </a:solidFill>
                <a:latin typeface="Comic Sans MS"/>
                <a:ea typeface="Comic Sans MS"/>
                <a:cs typeface="Comic Sans MS"/>
                <a:sym typeface="Comic Sans MS"/>
              </a:rPr>
              <a:t>Диспозиция-</a:t>
            </a:r>
            <a:r>
              <a:rPr b="0" i="0" lang="en-US" sz="1600" u="none">
                <a:solidFill>
                  <a:schemeClr val="dk1"/>
                </a:solidFill>
                <a:latin typeface="Comic Sans MS"/>
                <a:ea typeface="Comic Sans MS"/>
                <a:cs typeface="Comic Sans MS"/>
                <a:sym typeface="Comic Sans MS"/>
              </a:rPr>
              <a:t> қатынастың мазмұны мен субьектілердің құқығы мен міндеттерін көрсетеді. Мысалы, екі немесе көп жақты мәмілелер мен шарттардағы тұлғалардың міндеттері мен құқықтары айқын көрсетілуі (ҚР Азаматтық кодексінің 482 бабы). </a:t>
            </a:r>
            <a:endParaRPr/>
          </a:p>
          <a:p>
            <a:pPr indent="-241300" lvl="0" marL="342900" marR="0" rtl="0" algn="l">
              <a:lnSpc>
                <a:spcPct val="80000"/>
              </a:lnSpc>
              <a:spcBef>
                <a:spcPts val="320"/>
              </a:spcBef>
              <a:spcAft>
                <a:spcPts val="0"/>
              </a:spcAft>
              <a:buClr>
                <a:schemeClr val="dk1"/>
              </a:buClr>
              <a:buSzPts val="1600"/>
              <a:buFont typeface="Comic Sans MS"/>
              <a:buNone/>
            </a:pPr>
            <a:r>
              <a:t/>
            </a:r>
            <a:endParaRPr b="1" i="1" sz="1600" u="none">
              <a:solidFill>
                <a:schemeClr val="dk1"/>
              </a:solidFill>
              <a:latin typeface="Comic Sans MS"/>
              <a:ea typeface="Comic Sans MS"/>
              <a:cs typeface="Comic Sans MS"/>
              <a:sym typeface="Comic Sans MS"/>
            </a:endParaRPr>
          </a:p>
          <a:p>
            <a:pPr indent="-342900" lvl="0" marL="342900" marR="0" rtl="0" algn="l">
              <a:lnSpc>
                <a:spcPct val="80000"/>
              </a:lnSpc>
              <a:spcBef>
                <a:spcPts val="320"/>
              </a:spcBef>
              <a:spcAft>
                <a:spcPts val="0"/>
              </a:spcAft>
              <a:buClr>
                <a:schemeClr val="dk1"/>
              </a:buClr>
              <a:buSzPts val="1600"/>
              <a:buFont typeface="Comic Sans MS"/>
              <a:buChar char="•"/>
            </a:pPr>
            <a:r>
              <a:rPr b="1" i="1" lang="en-US" sz="1600" u="none">
                <a:solidFill>
                  <a:schemeClr val="dk1"/>
                </a:solidFill>
                <a:latin typeface="Comic Sans MS"/>
                <a:ea typeface="Comic Sans MS"/>
                <a:cs typeface="Comic Sans MS"/>
                <a:sym typeface="Comic Sans MS"/>
              </a:rPr>
              <a:t>Гипотеза – </a:t>
            </a:r>
            <a:r>
              <a:rPr b="0" i="0" lang="en-US" sz="1600" u="none">
                <a:solidFill>
                  <a:schemeClr val="dk1"/>
                </a:solidFill>
                <a:latin typeface="Comic Sans MS"/>
                <a:ea typeface="Comic Sans MS"/>
                <a:cs typeface="Comic Sans MS"/>
                <a:sym typeface="Comic Sans MS"/>
              </a:rPr>
              <a:t>диспозиция қашан басталады, аяқталады, нормативтік кесім қалай орындалуы керек, осы жағдайларды көрсетеді. Мысалы, бұзақылық үшін жауапқа тартылатын адам қоғамдық тәртіпті бұзуы керек (ҚР Қылмыстық кодекстің 7-бабы). </a:t>
            </a:r>
            <a:r>
              <a:rPr b="0" i="1" lang="en-US" sz="1600" u="none">
                <a:solidFill>
                  <a:schemeClr val="dk1"/>
                </a:solidFill>
                <a:latin typeface="Comic Sans MS"/>
                <a:ea typeface="Comic Sans MS"/>
                <a:cs typeface="Comic Sans MS"/>
                <a:sym typeface="Comic Sans MS"/>
              </a:rPr>
              <a:t>Гипотезаның жалпылама күрделі, альтернативтік түрлері бар.</a:t>
            </a:r>
            <a:endParaRPr/>
          </a:p>
          <a:p>
            <a:pPr indent="-241300" lvl="0" marL="342900" marR="0" rtl="0" algn="l">
              <a:lnSpc>
                <a:spcPct val="80000"/>
              </a:lnSpc>
              <a:spcBef>
                <a:spcPts val="320"/>
              </a:spcBef>
              <a:spcAft>
                <a:spcPts val="0"/>
              </a:spcAft>
              <a:buClr>
                <a:schemeClr val="dk1"/>
              </a:buClr>
              <a:buSzPts val="1600"/>
              <a:buFont typeface="Comic Sans MS"/>
              <a:buNone/>
            </a:pPr>
            <a:r>
              <a:t/>
            </a:r>
            <a:endParaRPr b="1" i="1" sz="1600" u="none">
              <a:solidFill>
                <a:schemeClr val="dk1"/>
              </a:solidFill>
              <a:latin typeface="Comic Sans MS"/>
              <a:ea typeface="Comic Sans MS"/>
              <a:cs typeface="Comic Sans MS"/>
              <a:sym typeface="Comic Sans MS"/>
            </a:endParaRPr>
          </a:p>
          <a:p>
            <a:pPr indent="-342900" lvl="0" marL="342900" marR="0" rtl="0" algn="l">
              <a:lnSpc>
                <a:spcPct val="80000"/>
              </a:lnSpc>
              <a:spcBef>
                <a:spcPts val="320"/>
              </a:spcBef>
              <a:spcAft>
                <a:spcPts val="0"/>
              </a:spcAft>
              <a:buClr>
                <a:schemeClr val="dk1"/>
              </a:buClr>
              <a:buSzPts val="1600"/>
              <a:buFont typeface="Comic Sans MS"/>
              <a:buChar char="•"/>
            </a:pPr>
            <a:r>
              <a:rPr b="1" i="1" lang="en-US" sz="1600" u="none">
                <a:solidFill>
                  <a:schemeClr val="dk1"/>
                </a:solidFill>
                <a:latin typeface="Comic Sans MS"/>
                <a:ea typeface="Comic Sans MS"/>
                <a:cs typeface="Comic Sans MS"/>
                <a:sym typeface="Comic Sans MS"/>
              </a:rPr>
              <a:t>Санкция –</a:t>
            </a:r>
            <a:r>
              <a:rPr b="0" i="0" lang="en-US" sz="1600" u="none">
                <a:solidFill>
                  <a:schemeClr val="dk1"/>
                </a:solidFill>
                <a:latin typeface="Comic Sans MS"/>
                <a:ea typeface="Comic Sans MS"/>
                <a:cs typeface="Comic Sans MS"/>
                <a:sym typeface="Comic Sans MS"/>
              </a:rPr>
              <a:t> құқықтық норманың диспозициясы бұзылған жағдайда қолданылатын жағымсыз шараны көрсететін құқықтық норманың бөлшегі. Санкцияда мемлекет қандай іс-әрекеттерді, мінез-құлықты қолдамайтындығын көрсетеді. </a:t>
            </a:r>
            <a:r>
              <a:rPr b="0" i="1" lang="en-US" sz="1600" u="none">
                <a:solidFill>
                  <a:schemeClr val="dk1"/>
                </a:solidFill>
                <a:latin typeface="Comic Sans MS"/>
                <a:ea typeface="Comic Sans MS"/>
                <a:cs typeface="Comic Sans MS"/>
                <a:sym typeface="Comic Sans MS"/>
              </a:rPr>
              <a:t>Санкцияның түрлері: абсолютті-анық, баламалы, салыстырмалы.</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2" name="Shape 202"/>
        <p:cNvGrpSpPr/>
        <p:nvPr/>
      </p:nvGrpSpPr>
      <p:grpSpPr>
        <a:xfrm>
          <a:off x="0" y="0"/>
          <a:ext cx="0" cy="0"/>
          <a:chOff x="0" y="0"/>
          <a:chExt cx="0" cy="0"/>
        </a:xfrm>
      </p:grpSpPr>
      <p:sp>
        <p:nvSpPr>
          <p:cNvPr id="203" name="Google Shape;203;p2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1" lang="en-US" sz="2800" u="none" cap="none" strike="noStrike">
                <a:solidFill>
                  <a:schemeClr val="dk1"/>
                </a:solidFill>
                <a:latin typeface="Comic Sans MS"/>
                <a:ea typeface="Comic Sans MS"/>
                <a:cs typeface="Comic Sans MS"/>
                <a:sym typeface="Comic Sans MS"/>
              </a:rPr>
              <a:t>Құықықтың нысаны – мемлекеттік биліктің нормаға, заңға айналу түрлері, олар:</a:t>
            </a:r>
            <a:endParaRPr/>
          </a:p>
        </p:txBody>
      </p:sp>
      <p:sp>
        <p:nvSpPr>
          <p:cNvPr id="204" name="Google Shape;204;p26"/>
          <p:cNvSpPr txBox="1"/>
          <p:nvPr>
            <p:ph idx="1" type="body"/>
          </p:nvPr>
        </p:nvSpPr>
        <p:spPr>
          <a:xfrm>
            <a:off x="684212" y="1844675"/>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Comic Sans MS"/>
              <a:buNone/>
            </a:pPr>
            <a:r>
              <a:rPr b="1" i="0" lang="en-US" sz="1800" u="none">
                <a:solidFill>
                  <a:schemeClr val="dk1"/>
                </a:solidFill>
                <a:latin typeface="Comic Sans MS"/>
                <a:ea typeface="Comic Sans MS"/>
                <a:cs typeface="Comic Sans MS"/>
                <a:sym typeface="Comic Sans MS"/>
              </a:rPr>
              <a:t>1.</a:t>
            </a:r>
            <a:r>
              <a:rPr b="1" i="0" lang="en-US" sz="1600" u="none">
                <a:solidFill>
                  <a:schemeClr val="dk1"/>
                </a:solidFill>
                <a:latin typeface="Comic Sans MS"/>
                <a:ea typeface="Comic Sans MS"/>
                <a:cs typeface="Comic Sans MS"/>
                <a:sym typeface="Comic Sans MS"/>
              </a:rPr>
              <a:t> Құқықтық әдет-ғұрып. </a:t>
            </a:r>
            <a:r>
              <a:rPr b="0" i="0" lang="en-US" sz="1600" u="none">
                <a:solidFill>
                  <a:schemeClr val="dk1"/>
                </a:solidFill>
                <a:latin typeface="Comic Sans MS"/>
                <a:ea typeface="Comic Sans MS"/>
                <a:cs typeface="Comic Sans MS"/>
                <a:sym typeface="Comic Sans MS"/>
              </a:rPr>
              <a:t>Бұл құқықтың негізгі қоғам тарихында мемлекеттің қалыптасу кезеңінде өмірге келген құқық нысаны. Әдет-ғұрып нормалары адамдардың қарым-қатынасында ғасырлар бойы қолданылған, өмірде жан-жақты тәжірибе арқылы қалыптасқан. </a:t>
            </a:r>
            <a:endParaRPr/>
          </a:p>
          <a:p>
            <a:pPr indent="-342900" lvl="0" marL="342900" marR="0" rtl="0" algn="l">
              <a:lnSpc>
                <a:spcPct val="80000"/>
              </a:lnSpc>
              <a:spcBef>
                <a:spcPts val="320"/>
              </a:spcBef>
              <a:spcAft>
                <a:spcPts val="0"/>
              </a:spcAft>
              <a:buClr>
                <a:schemeClr val="dk1"/>
              </a:buClr>
              <a:buSzPts val="1600"/>
              <a:buFont typeface="Comic Sans MS"/>
              <a:buNone/>
            </a:pPr>
            <a:r>
              <a:rPr b="1" i="0" lang="en-US" sz="1600" u="none">
                <a:solidFill>
                  <a:schemeClr val="dk1"/>
                </a:solidFill>
                <a:latin typeface="Comic Sans MS"/>
                <a:ea typeface="Comic Sans MS"/>
                <a:cs typeface="Comic Sans MS"/>
                <a:sym typeface="Comic Sans MS"/>
              </a:rPr>
              <a:t>2. Құқықтық прецедент</a:t>
            </a:r>
            <a:r>
              <a:rPr b="0" i="0" lang="en-US" sz="1600" u="none">
                <a:solidFill>
                  <a:schemeClr val="dk1"/>
                </a:solidFill>
                <a:latin typeface="Comic Sans MS"/>
                <a:ea typeface="Comic Sans MS"/>
                <a:cs typeface="Comic Sans MS"/>
                <a:sym typeface="Comic Sans MS"/>
              </a:rPr>
              <a:t> – соттың және әкімшілік органның нақты бір істі – мәселені қарап, реттеп, шешім қабылдаған кесімдері басқа істерді, реттеп шешуге негізгі норма бола алады. Бұл шешімдер нормативтік актілердің бір түрі.</a:t>
            </a:r>
            <a:endParaRPr/>
          </a:p>
          <a:p>
            <a:pPr indent="-342900" lvl="0" marL="342900" marR="0" rtl="0" algn="l">
              <a:lnSpc>
                <a:spcPct val="80000"/>
              </a:lnSpc>
              <a:spcBef>
                <a:spcPts val="320"/>
              </a:spcBef>
              <a:spcAft>
                <a:spcPts val="0"/>
              </a:spcAft>
              <a:buClr>
                <a:schemeClr val="dk1"/>
              </a:buClr>
              <a:buSzPts val="1600"/>
              <a:buFont typeface="Comic Sans MS"/>
              <a:buNone/>
            </a:pPr>
            <a:r>
              <a:rPr b="1" i="0" lang="en-US" sz="1600" u="none">
                <a:solidFill>
                  <a:schemeClr val="dk1"/>
                </a:solidFill>
                <a:latin typeface="Comic Sans MS"/>
                <a:ea typeface="Comic Sans MS"/>
                <a:cs typeface="Comic Sans MS"/>
                <a:sym typeface="Comic Sans MS"/>
              </a:rPr>
              <a:t>3. Нормативтік шарттар</a:t>
            </a:r>
            <a:r>
              <a:rPr b="0" i="0" lang="en-US" sz="1600" u="none">
                <a:solidFill>
                  <a:schemeClr val="dk1"/>
                </a:solidFill>
                <a:latin typeface="Comic Sans MS"/>
                <a:ea typeface="Comic Sans MS"/>
                <a:cs typeface="Comic Sans MS"/>
                <a:sym typeface="Comic Sans MS"/>
              </a:rPr>
              <a:t> – қоғамдағы қатынастардың негізі бола алады. Мысалы: Германия Федеративтік Республикасы мен Германия Демократиялық Республикасының бірігу шарты, мемлекеттердің арақатынасындағы шарттар, кәсіпшілер одағының ұжымдық шарттары т.б.</a:t>
            </a:r>
            <a:endParaRPr/>
          </a:p>
          <a:p>
            <a:pPr indent="-342900" lvl="0" marL="342900" marR="0" rtl="0" algn="l">
              <a:lnSpc>
                <a:spcPct val="80000"/>
              </a:lnSpc>
              <a:spcBef>
                <a:spcPts val="320"/>
              </a:spcBef>
              <a:spcAft>
                <a:spcPts val="0"/>
              </a:spcAft>
              <a:buClr>
                <a:schemeClr val="dk1"/>
              </a:buClr>
              <a:buSzPts val="1600"/>
              <a:buFont typeface="Comic Sans MS"/>
              <a:buNone/>
            </a:pPr>
            <a:r>
              <a:rPr b="1" i="0" lang="en-US" sz="1600" u="none">
                <a:solidFill>
                  <a:schemeClr val="dk1"/>
                </a:solidFill>
                <a:latin typeface="Comic Sans MS"/>
                <a:ea typeface="Comic Sans MS"/>
                <a:cs typeface="Comic Sans MS"/>
                <a:sym typeface="Comic Sans MS"/>
              </a:rPr>
              <a:t>4. Референдумда қабылданған нормативтік кесімдер</a:t>
            </a:r>
            <a:r>
              <a:rPr b="0" i="0" lang="en-US" sz="1600" u="none">
                <a:solidFill>
                  <a:schemeClr val="dk1"/>
                </a:solidFill>
                <a:latin typeface="Comic Sans MS"/>
                <a:ea typeface="Comic Sans MS"/>
                <a:cs typeface="Comic Sans MS"/>
                <a:sym typeface="Comic Sans MS"/>
              </a:rPr>
              <a:t> – заңның бір түрі. Сондықтан бұл кесімдер құқывқтың ең күрделі, ең басым негізі. Референдум жалпы мемлекеттік түрде және жергілікті мақсатпен өткізіледі.</a:t>
            </a:r>
            <a:endParaRPr/>
          </a:p>
          <a:p>
            <a:pPr indent="-342900" lvl="0" marL="342900" marR="0" rtl="0" algn="l">
              <a:lnSpc>
                <a:spcPct val="80000"/>
              </a:lnSpc>
              <a:spcBef>
                <a:spcPts val="320"/>
              </a:spcBef>
              <a:spcAft>
                <a:spcPts val="0"/>
              </a:spcAft>
              <a:buClr>
                <a:schemeClr val="dk1"/>
              </a:buClr>
              <a:buSzPts val="1600"/>
              <a:buFont typeface="Comic Sans MS"/>
              <a:buNone/>
            </a:pPr>
            <a:r>
              <a:rPr b="1" i="0" lang="en-US" sz="1600" u="none">
                <a:solidFill>
                  <a:schemeClr val="dk1"/>
                </a:solidFill>
                <a:latin typeface="Comic Sans MS"/>
                <a:ea typeface="Comic Sans MS"/>
                <a:cs typeface="Comic Sans MS"/>
                <a:sym typeface="Comic Sans MS"/>
              </a:rPr>
              <a:t>5. Нормативтік-құқықтық кесім</a:t>
            </a:r>
            <a:r>
              <a:rPr b="0" i="0" lang="en-US" sz="1600" u="none">
                <a:solidFill>
                  <a:schemeClr val="dk1"/>
                </a:solidFill>
                <a:latin typeface="Comic Sans MS"/>
                <a:ea typeface="Comic Sans MS"/>
                <a:cs typeface="Comic Sans MS"/>
                <a:sym typeface="Comic Sans MS"/>
              </a:rPr>
              <a:t> – мемлекеттік органның қабылдаған, бекіткен кесімі. Қоғамдағы қарым-қатынастардың басым көпшілігі осы нормативтік кесімдер арқылы реттеліп, басқарылады.</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8" name="Shape 208"/>
        <p:cNvGrpSpPr/>
        <p:nvPr/>
      </p:nvGrpSpPr>
      <p:grpSpPr>
        <a:xfrm>
          <a:off x="0" y="0"/>
          <a:ext cx="0" cy="0"/>
          <a:chOff x="0" y="0"/>
          <a:chExt cx="0" cy="0"/>
        </a:xfrm>
      </p:grpSpPr>
      <p:sp>
        <p:nvSpPr>
          <p:cNvPr id="209" name="Google Shape;209;p2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Заң </a:t>
            </a:r>
            <a:endParaRPr/>
          </a:p>
        </p:txBody>
      </p:sp>
      <p:sp>
        <p:nvSpPr>
          <p:cNvPr id="210" name="Google Shape;210;p2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мемлекеттiң ең жоғарғы басқарушы органының шығарған, қабылдаған ең жоғары күшi бар нормативтiк кесiм. Барлық заңдар және заңға тәуелдi нормативтiк кесiмдердiң Конституцияға сәйкес болуын Заңның үстемдiгi дейдi.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14" name="Shape 214"/>
        <p:cNvGrpSpPr/>
        <p:nvPr/>
      </p:nvGrpSpPr>
      <p:grpSpPr>
        <a:xfrm>
          <a:off x="0" y="0"/>
          <a:ext cx="0" cy="0"/>
          <a:chOff x="0" y="0"/>
          <a:chExt cx="0" cy="0"/>
        </a:xfrm>
      </p:grpSpPr>
      <p:sp>
        <p:nvSpPr>
          <p:cNvPr id="215" name="Google Shape;215;p2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1" lang="en-US" sz="3600" u="none" cap="none" strike="noStrike">
                <a:solidFill>
                  <a:schemeClr val="dk1"/>
                </a:solidFill>
                <a:latin typeface="Comic Sans MS"/>
                <a:ea typeface="Comic Sans MS"/>
                <a:cs typeface="Comic Sans MS"/>
                <a:sym typeface="Comic Sans MS"/>
              </a:rPr>
              <a:t>Заңның белгi, нышандары:</a:t>
            </a:r>
            <a:r>
              <a:rPr b="0" i="0" lang="en-US" sz="3600" u="none" cap="none" strike="noStrike">
                <a:solidFill>
                  <a:schemeClr val="dk1"/>
                </a:solidFill>
                <a:latin typeface="Comic Sans MS"/>
                <a:ea typeface="Comic Sans MS"/>
                <a:cs typeface="Comic Sans MS"/>
                <a:sym typeface="Comic Sans MS"/>
              </a:rPr>
              <a:t> </a:t>
            </a:r>
            <a:endParaRPr/>
          </a:p>
        </p:txBody>
      </p:sp>
      <p:sp>
        <p:nvSpPr>
          <p:cNvPr id="216" name="Google Shape;216;p2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1. Мемлекеттiң ең жоғарғы басқарушы органы немесе референдумда қабылданған, бекiткен кесiмi. </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2. Ең күрделi мәселелер туралы қабылданған кесiм.</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3. Заңның өзiне тән арнаулы процедурасы бар, ол төрт кезеңнен тұрады: заң жобасын жасап, ұсыну; жобаны талқылау; заңды қабылдау, бекiту; заңды жариялау. </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4. Заңды ешкiм өзгертпейдi, толықтырмайды. Тек қана қабылдаған орган өзгерте алады, толықтырады. </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5. Заң - барлық нормативтiк актiлердiң негiзi, дiңгегi. қоғамда заңның үстемдiгi қалыптасу керек.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0" name="Shape 220"/>
        <p:cNvGrpSpPr/>
        <p:nvPr/>
      </p:nvGrpSpPr>
      <p:grpSpPr>
        <a:xfrm>
          <a:off x="0" y="0"/>
          <a:ext cx="0" cy="0"/>
          <a:chOff x="0" y="0"/>
          <a:chExt cx="0" cy="0"/>
        </a:xfrm>
      </p:grpSpPr>
      <p:sp>
        <p:nvSpPr>
          <p:cNvPr id="221" name="Google Shape;221;p2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0" lang="en-US" sz="2000" u="none" cap="none" strike="noStrike">
                <a:solidFill>
                  <a:schemeClr val="dk1"/>
                </a:solidFill>
                <a:latin typeface="Comic Sans MS"/>
                <a:ea typeface="Comic Sans MS"/>
                <a:cs typeface="Comic Sans MS"/>
                <a:sym typeface="Comic Sans MS"/>
              </a:rPr>
              <a:t>2-тақырып. Құқықтық қатынастар. Заңи міңез-құлық және құқықбұзушылық. Заңдық жауапкершілік.</a:t>
            </a:r>
            <a:br>
              <a:rPr b="1" i="0" lang="en-US" sz="2000" u="none" cap="none" strike="noStrike">
                <a:solidFill>
                  <a:schemeClr val="dk1"/>
                </a:solidFill>
                <a:latin typeface="Comic Sans MS"/>
                <a:ea typeface="Comic Sans MS"/>
                <a:cs typeface="Comic Sans MS"/>
                <a:sym typeface="Comic Sans MS"/>
              </a:rPr>
            </a:br>
            <a:r>
              <a:rPr b="0" i="0" lang="en-US" sz="4000" u="none" cap="none" strike="noStrike">
                <a:solidFill>
                  <a:schemeClr val="dk1"/>
                </a:solidFill>
                <a:latin typeface="Comic Sans MS"/>
                <a:ea typeface="Comic Sans MS"/>
                <a:cs typeface="Comic Sans MS"/>
                <a:sym typeface="Comic Sans MS"/>
              </a:rPr>
              <a:t> </a:t>
            </a:r>
            <a:endParaRPr/>
          </a:p>
        </p:txBody>
      </p:sp>
      <p:sp>
        <p:nvSpPr>
          <p:cNvPr id="222" name="Google Shape;222;p2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Құқықтық қатынастар ұғымы және ерекшеліктері. Құықтық қатынастар құрамы. Субьективті құқық және заңдық міндет.</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Құқықтық қатынастар субьектілері мен обьектілері. Құықтық қатынастардың жіктелінуі. Заңдық фактілер ұғымы және турлері.</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 Құқыты жүзеге асыру нысандары. Құқықты түсіндіру.   </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Заңи мінез-құлық ұғымы және белгі-нышандары. Заңи мінез-құлық түрлері және ниеттері. </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Құқық бұзушылық ұғымы, белгі-нышандары. Құқықбұзушылық құрамы. Құқықбұзушылық түрлері. </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Заңдық жауапкершілік ұғымы және белгі-нышандары. Заңдық жауапкершілік қағидалары. Заңдық жауапкершілік түрлері. Заңдық жауапкершілікті және құқыққа қайшылықты жоятын мән-жайлар. </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Тәртіп, құқықтық тәртіп және заңдылық. Құқықтық сана және құқықтық мәдениет.</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6" name="Shape 226"/>
        <p:cNvGrpSpPr/>
        <p:nvPr/>
      </p:nvGrpSpPr>
      <p:grpSpPr>
        <a:xfrm>
          <a:off x="0" y="0"/>
          <a:ext cx="0" cy="0"/>
          <a:chOff x="0" y="0"/>
          <a:chExt cx="0" cy="0"/>
        </a:xfrm>
      </p:grpSpPr>
      <p:sp>
        <p:nvSpPr>
          <p:cNvPr id="227" name="Google Shape;227;p3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Құқықтық қатынастар </a:t>
            </a:r>
            <a:endParaRPr/>
          </a:p>
        </p:txBody>
      </p:sp>
      <p:sp>
        <p:nvSpPr>
          <p:cNvPr id="228" name="Google Shape;228;p3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құқыққа байланысты, құқық негiзiндегi қатынастар болып табылады. Бұл үшiн бiр-бiрiмен байланысты үш негiз болуы керек: 1) құқық нормасы; 2) субъективтiк құқықтар мен мiндеттер; 3) заңға негiзделген айғақ болуы</a:t>
            </a:r>
            <a:r>
              <a:rPr b="0" i="1" lang="en-US" sz="3200" u="none">
                <a:solidFill>
                  <a:schemeClr val="dk1"/>
                </a:solidFill>
                <a:latin typeface="Comic Sans MS"/>
                <a:ea typeface="Comic Sans MS"/>
                <a:cs typeface="Comic Sans MS"/>
                <a:sym typeface="Comic Sans MS"/>
              </a:rPr>
              <a:t> </a:t>
            </a:r>
            <a:r>
              <a:rPr b="0" i="0" lang="en-US" sz="3200" u="none">
                <a:solidFill>
                  <a:schemeClr val="dk1"/>
                </a:solidFill>
                <a:latin typeface="Comic Sans MS"/>
                <a:ea typeface="Comic Sans MS"/>
                <a:cs typeface="Comic Sans MS"/>
                <a:sym typeface="Comic Sans MS"/>
              </a:rPr>
              <a:t>керек.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2" name="Shape 232"/>
        <p:cNvGrpSpPr/>
        <p:nvPr/>
      </p:nvGrpSpPr>
      <p:grpSpPr>
        <a:xfrm>
          <a:off x="0" y="0"/>
          <a:ext cx="0" cy="0"/>
          <a:chOff x="0" y="0"/>
          <a:chExt cx="0" cy="0"/>
        </a:xfrm>
      </p:grpSpPr>
      <p:sp>
        <p:nvSpPr>
          <p:cNvPr id="233" name="Google Shape;233;p3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Құқықтық қатынастардың белгілері:</a:t>
            </a:r>
            <a:endParaRPr/>
          </a:p>
        </p:txBody>
      </p:sp>
      <p:sp>
        <p:nvSpPr>
          <p:cNvPr id="234" name="Google Shape;234;p3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а) бұл әлеуметтік субъектілер арасындағы екіжақты нақты байланысты білдіретін қоғамдық қатынас;</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ә) ол құқық нормаларының негізінде қалыптасады, яғни, құқық нормаларының жалпы талаптары субъектілер мен нақты жағдайларға қатысты жеке дараланады;</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б) бұл тұлғалар арасында субъективтік құқықтар мен заңды міндеттер арқылы қалыптасатын байланыс;</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в) бұл ерікті қатынас, себебі, оның пайда болуы үшін оның қатысушыларының еркі қажет;</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г) бұл мемлекетпен қорғалатын және қамтамасыз етілетін қатынастар. </a:t>
            </a:r>
            <a:endParaRPr/>
          </a:p>
          <a:p>
            <a:pPr indent="-215900" lvl="0" marL="342900" marR="0" rtl="0" algn="l">
              <a:lnSpc>
                <a:spcPct val="100000"/>
              </a:lnSpc>
              <a:spcBef>
                <a:spcPts val="400"/>
              </a:spcBef>
              <a:spcAft>
                <a:spcPts val="0"/>
              </a:spcAft>
              <a:buClr>
                <a:schemeClr val="dk1"/>
              </a:buClr>
              <a:buSzPts val="2000"/>
              <a:buFont typeface="Comic Sans MS"/>
              <a:buNone/>
            </a:pPr>
            <a:r>
              <a:t/>
            </a:r>
            <a:endParaRPr b="0" i="0" sz="2000" u="none">
              <a:solidFill>
                <a:schemeClr val="dk1"/>
              </a:solidFill>
              <a:latin typeface="Comic Sans MS"/>
              <a:ea typeface="Comic Sans MS"/>
              <a:cs typeface="Comic Sans MS"/>
              <a:sym typeface="Comic Sans M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8" name="Shape 238"/>
        <p:cNvGrpSpPr/>
        <p:nvPr/>
      </p:nvGrpSpPr>
      <p:grpSpPr>
        <a:xfrm>
          <a:off x="0" y="0"/>
          <a:ext cx="0" cy="0"/>
          <a:chOff x="0" y="0"/>
          <a:chExt cx="0" cy="0"/>
        </a:xfrm>
      </p:grpSpPr>
      <p:sp>
        <p:nvSpPr>
          <p:cNvPr id="239" name="Google Shape;239;p3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1" lang="en-US" sz="3200" u="none" cap="none" strike="noStrike">
                <a:solidFill>
                  <a:schemeClr val="dk1"/>
                </a:solidFill>
                <a:latin typeface="Comic Sans MS"/>
                <a:ea typeface="Comic Sans MS"/>
                <a:cs typeface="Comic Sans MS"/>
                <a:sym typeface="Comic Sans MS"/>
              </a:rPr>
              <a:t>Құқықтық қатынастардың құрамы төрт элементтен тұрады</a:t>
            </a:r>
            <a:r>
              <a:rPr b="0" i="0" lang="en-US" sz="3200" u="none" cap="none" strike="noStrike">
                <a:solidFill>
                  <a:schemeClr val="dk1"/>
                </a:solidFill>
                <a:latin typeface="Comic Sans MS"/>
                <a:ea typeface="Comic Sans MS"/>
                <a:cs typeface="Comic Sans MS"/>
                <a:sym typeface="Comic Sans MS"/>
              </a:rPr>
              <a:t>: </a:t>
            </a:r>
            <a:endParaRPr/>
          </a:p>
        </p:txBody>
      </p:sp>
      <p:sp>
        <p:nvSpPr>
          <p:cNvPr id="240" name="Google Shape;240;p3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субъект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объект</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субьективтiк құқық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заңды мiндеттер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2" name="Shape 82"/>
        <p:cNvGrpSpPr/>
        <p:nvPr/>
      </p:nvGrpSpPr>
      <p:grpSpPr>
        <a:xfrm>
          <a:off x="0" y="0"/>
          <a:ext cx="0" cy="0"/>
          <a:chOff x="0" y="0"/>
          <a:chExt cx="0" cy="0"/>
        </a:xfrm>
      </p:grpSpPr>
      <p:sp>
        <p:nvSpPr>
          <p:cNvPr id="83" name="Google Shape;83;p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0" lang="en-US" sz="2000" u="none" cap="none" strike="noStrike">
                <a:solidFill>
                  <a:schemeClr val="dk1"/>
                </a:solidFill>
                <a:latin typeface="Comic Sans MS"/>
                <a:ea typeface="Comic Sans MS"/>
                <a:cs typeface="Comic Sans MS"/>
                <a:sym typeface="Comic Sans MS"/>
              </a:rPr>
              <a:t>1-тақырып. "Құқық негіздері" курсы пәні және жүйесі. Мемлекет және құқық теориясы Мемлекет туралы негізгі ұғымдар. Құқық және құқықтық құбылыстар туралы негізгі ұғымдар.</a:t>
            </a:r>
            <a:br>
              <a:rPr b="1" i="0" lang="en-US" sz="2000" u="none" cap="none" strike="noStrike">
                <a:solidFill>
                  <a:schemeClr val="dk1"/>
                </a:solidFill>
                <a:latin typeface="Comic Sans MS"/>
                <a:ea typeface="Comic Sans MS"/>
                <a:cs typeface="Comic Sans MS"/>
                <a:sym typeface="Comic Sans MS"/>
              </a:rPr>
            </a:br>
            <a:endParaRPr/>
          </a:p>
        </p:txBody>
      </p:sp>
      <p:sp>
        <p:nvSpPr>
          <p:cNvPr id="84" name="Google Shape;84;p6"/>
          <p:cNvSpPr txBox="1"/>
          <p:nvPr>
            <p:ph idx="1" type="body"/>
          </p:nvPr>
        </p:nvSpPr>
        <p:spPr>
          <a:xfrm>
            <a:off x="684212" y="1844675"/>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Comic Sans MS"/>
              <a:buChar char="•"/>
            </a:pPr>
            <a:r>
              <a:rPr b="1" i="0" lang="en-US" sz="1800" u="none">
                <a:solidFill>
                  <a:schemeClr val="dk1"/>
                </a:solidFill>
                <a:latin typeface="Comic Sans MS"/>
                <a:ea typeface="Comic Sans MS"/>
                <a:cs typeface="Comic Sans MS"/>
                <a:sym typeface="Comic Sans MS"/>
              </a:rPr>
              <a:t>«Құқық негіздері» оқу курсы түсінігі және ерекшеліктері. «Құқық негіздері» оқу курсының функциясы. Құқық негіздері пәні және мемлекет пен құқық теориясы. </a:t>
            </a:r>
            <a:endParaRPr/>
          </a:p>
          <a:p>
            <a:pPr indent="-228600" lvl="0" marL="342900" marR="0" rtl="0" algn="l">
              <a:lnSpc>
                <a:spcPct val="80000"/>
              </a:lnSpc>
              <a:spcBef>
                <a:spcPts val="360"/>
              </a:spcBef>
              <a:spcAft>
                <a:spcPts val="0"/>
              </a:spcAft>
              <a:buClr>
                <a:schemeClr val="dk1"/>
              </a:buClr>
              <a:buSzPts val="1800"/>
              <a:buFont typeface="Comic Sans MS"/>
              <a:buNone/>
            </a:pPr>
            <a:r>
              <a:t/>
            </a:r>
            <a:endParaRPr b="1" i="0" sz="1800" u="none">
              <a:solidFill>
                <a:schemeClr val="dk1"/>
              </a:solidFill>
              <a:latin typeface="Comic Sans MS"/>
              <a:ea typeface="Comic Sans MS"/>
              <a:cs typeface="Comic Sans MS"/>
              <a:sym typeface="Comic Sans MS"/>
            </a:endParaRPr>
          </a:p>
          <a:p>
            <a:pPr indent="-342900" lvl="0" marL="342900" marR="0" rtl="0" algn="l">
              <a:lnSpc>
                <a:spcPct val="80000"/>
              </a:lnSpc>
              <a:spcBef>
                <a:spcPts val="360"/>
              </a:spcBef>
              <a:spcAft>
                <a:spcPts val="0"/>
              </a:spcAft>
              <a:buClr>
                <a:schemeClr val="dk1"/>
              </a:buClr>
              <a:buSzPts val="1800"/>
              <a:buFont typeface="Comic Sans MS"/>
              <a:buChar char="•"/>
            </a:pPr>
            <a:r>
              <a:rPr b="1" i="0" lang="en-US" sz="1800" u="none">
                <a:solidFill>
                  <a:schemeClr val="dk1"/>
                </a:solidFill>
                <a:latin typeface="Comic Sans MS"/>
                <a:ea typeface="Comic Sans MS"/>
                <a:cs typeface="Comic Sans MS"/>
                <a:sym typeface="Comic Sans MS"/>
              </a:rPr>
              <a:t>Мемлекет туралы негізгі ұғымдар. Мемлекеттің пайда болуы туралы негізгі тұжырымдамалар. Мемлекет мәні. Мемлекет функциясы. Мемлекет механизмі және мемлекет нысаны. Құқықтық мемлекет және азаматтық қоғам. Қазақстан мемлекетіне әлеуметтік-саяси және құқықтық сипаттама. </a:t>
            </a:r>
            <a:br>
              <a:rPr b="1" i="0" lang="en-US" sz="1800" u="none">
                <a:solidFill>
                  <a:schemeClr val="dk1"/>
                </a:solidFill>
                <a:latin typeface="Comic Sans MS"/>
                <a:ea typeface="Comic Sans MS"/>
                <a:cs typeface="Comic Sans MS"/>
                <a:sym typeface="Comic Sans MS"/>
              </a:rPr>
            </a:br>
            <a:endParaRPr/>
          </a:p>
          <a:p>
            <a:pPr indent="-342900" lvl="0" marL="342900" marR="0" rtl="0" algn="l">
              <a:lnSpc>
                <a:spcPct val="80000"/>
              </a:lnSpc>
              <a:spcBef>
                <a:spcPts val="360"/>
              </a:spcBef>
              <a:spcAft>
                <a:spcPts val="0"/>
              </a:spcAft>
              <a:buClr>
                <a:schemeClr val="dk1"/>
              </a:buClr>
              <a:buSzPts val="1800"/>
              <a:buFont typeface="Comic Sans MS"/>
              <a:buChar char="•"/>
            </a:pPr>
            <a:r>
              <a:rPr b="1" i="0" lang="en-US" sz="1800" u="none">
                <a:solidFill>
                  <a:schemeClr val="dk1"/>
                </a:solidFill>
                <a:latin typeface="Comic Sans MS"/>
                <a:ea typeface="Comic Sans MS"/>
                <a:cs typeface="Comic Sans MS"/>
                <a:sym typeface="Comic Sans MS"/>
              </a:rPr>
              <a:t>Құқық ұғымы және белгі-нышандары. Құқық мәні, функциясы және рөлі. Құқық қағидалары ұғымы және түрлері. Құқық жүйесі. Құқық қайнар көздері. Нормативті актілер ұғымы және түрлері. Құқық нормасы ұғымы және белгі-нышандары. Құқық нормасының құрлысы.</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44" name="Shape 244"/>
        <p:cNvGrpSpPr/>
        <p:nvPr/>
      </p:nvGrpSpPr>
      <p:grpSpPr>
        <a:xfrm>
          <a:off x="0" y="0"/>
          <a:ext cx="0" cy="0"/>
          <a:chOff x="0" y="0"/>
          <a:chExt cx="0" cy="0"/>
        </a:xfrm>
      </p:grpSpPr>
      <p:sp>
        <p:nvSpPr>
          <p:cNvPr id="245" name="Google Shape;245;p3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1" lang="en-US" sz="2800" u="none" cap="none" strike="noStrike">
                <a:solidFill>
                  <a:schemeClr val="dk1"/>
                </a:solidFill>
                <a:latin typeface="Comic Sans MS"/>
                <a:ea typeface="Comic Sans MS"/>
                <a:cs typeface="Comic Sans MS"/>
                <a:sym typeface="Comic Sans MS"/>
              </a:rPr>
              <a:t>Құқықтық қатынастардың субъектiсi - жеке адам және заңды тұлғалар.</a:t>
            </a:r>
            <a:r>
              <a:rPr b="0" i="0" lang="en-US" sz="2800" u="none" cap="none" strike="noStrike">
                <a:solidFill>
                  <a:schemeClr val="dk1"/>
                </a:solidFill>
                <a:latin typeface="Comic Sans MS"/>
                <a:ea typeface="Comic Sans MS"/>
                <a:cs typeface="Comic Sans MS"/>
                <a:sym typeface="Comic Sans MS"/>
              </a:rPr>
              <a:t> </a:t>
            </a:r>
            <a:endParaRPr/>
          </a:p>
        </p:txBody>
      </p:sp>
      <p:sp>
        <p:nvSpPr>
          <p:cNvPr id="246" name="Google Shape;246;p3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Қазақстан Республикасының азаматтары, басқа елдердiң азаматтары сондай-ақ азаматтығы жоқ адамдар (апатридтер) жеке </a:t>
            </a:r>
            <a:r>
              <a:rPr b="1" i="0" lang="en-US" sz="2400" u="none">
                <a:solidFill>
                  <a:schemeClr val="dk1"/>
                </a:solidFill>
                <a:latin typeface="Comic Sans MS"/>
                <a:ea typeface="Comic Sans MS"/>
                <a:cs typeface="Comic Sans MS"/>
                <a:sym typeface="Comic Sans MS"/>
              </a:rPr>
              <a:t>тұлғалар</a:t>
            </a:r>
            <a:r>
              <a:rPr b="0" i="0" lang="en-US" sz="2400" u="none">
                <a:solidFill>
                  <a:schemeClr val="dk1"/>
                </a:solidFill>
                <a:latin typeface="Comic Sans MS"/>
                <a:ea typeface="Comic Sans MS"/>
                <a:cs typeface="Comic Sans MS"/>
                <a:sym typeface="Comic Sans MS"/>
              </a:rPr>
              <a:t> болып ұғынылады. </a:t>
            </a:r>
            <a:r>
              <a:rPr b="1" i="1" lang="en-US" sz="2400" u="none">
                <a:solidFill>
                  <a:schemeClr val="dk1"/>
                </a:solidFill>
                <a:latin typeface="Comic Sans MS"/>
                <a:ea typeface="Comic Sans MS"/>
                <a:cs typeface="Comic Sans MS"/>
                <a:sym typeface="Comic Sans MS"/>
              </a:rPr>
              <a:t>Заңды тұлғалар</a:t>
            </a:r>
            <a:r>
              <a:rPr b="1" i="0" lang="en-US" sz="2400" u="none">
                <a:solidFill>
                  <a:schemeClr val="dk1"/>
                </a:solidFill>
                <a:latin typeface="Comic Sans MS"/>
                <a:ea typeface="Comic Sans MS"/>
                <a:cs typeface="Comic Sans MS"/>
                <a:sym typeface="Comic Sans MS"/>
              </a:rPr>
              <a:t>: </a:t>
            </a:r>
            <a:r>
              <a:rPr b="0" i="0" lang="en-US" sz="2400" u="none">
                <a:solidFill>
                  <a:schemeClr val="dk1"/>
                </a:solidFill>
                <a:latin typeface="Comic Sans MS"/>
                <a:ea typeface="Comic Sans MS"/>
                <a:cs typeface="Comic Sans MS"/>
                <a:sym typeface="Comic Sans MS"/>
              </a:rPr>
              <a:t>мемлекет, мемлекеттiк аппарат - мекемелер, лауазымды тұлғалар, қоғамдық бiрлестiктер, одақтар, ұйымдар, ұжымдар заңды түрде құрылып, бекiтiлсе, тiркелсе толық түрде құқықтық және әрекет қабiлеттiлiгi бар деп саналады. Қатынастың субьектiсi болу үшiн олардың құқықтық қабiлеттiлiгi және әрекеттiлiгi қалыптасуы керек.</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50" name="Shape 250"/>
        <p:cNvGrpSpPr/>
        <p:nvPr/>
      </p:nvGrpSpPr>
      <p:grpSpPr>
        <a:xfrm>
          <a:off x="0" y="0"/>
          <a:ext cx="0" cy="0"/>
          <a:chOff x="0" y="0"/>
          <a:chExt cx="0" cy="0"/>
        </a:xfrm>
      </p:grpSpPr>
      <p:sp>
        <p:nvSpPr>
          <p:cNvPr id="251" name="Google Shape;251;p3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1" lang="en-US" sz="4000" u="none" cap="none" strike="noStrike">
                <a:solidFill>
                  <a:schemeClr val="dk1"/>
                </a:solidFill>
                <a:latin typeface="Comic Sans MS"/>
                <a:ea typeface="Comic Sans MS"/>
                <a:cs typeface="Comic Sans MS"/>
                <a:sym typeface="Comic Sans MS"/>
              </a:rPr>
              <a:t>Құқықтық қатынастың объектiсi (заты)</a:t>
            </a:r>
            <a:r>
              <a:rPr b="1" i="0" lang="en-US" sz="4000" u="none" cap="none" strike="noStrike">
                <a:solidFill>
                  <a:schemeClr val="dk1"/>
                </a:solidFill>
                <a:latin typeface="Comic Sans MS"/>
                <a:ea typeface="Comic Sans MS"/>
                <a:cs typeface="Comic Sans MS"/>
                <a:sym typeface="Comic Sans MS"/>
              </a:rPr>
              <a:t> </a:t>
            </a:r>
            <a:r>
              <a:rPr b="0" i="0" lang="en-US" sz="4000" u="none" cap="none" strike="noStrike">
                <a:solidFill>
                  <a:schemeClr val="dk1"/>
                </a:solidFill>
                <a:latin typeface="Comic Sans MS"/>
                <a:ea typeface="Comic Sans MS"/>
                <a:cs typeface="Comic Sans MS"/>
                <a:sym typeface="Comic Sans MS"/>
              </a:rPr>
              <a:t>- </a:t>
            </a:r>
            <a:endParaRPr/>
          </a:p>
        </p:txBody>
      </p:sp>
      <p:sp>
        <p:nvSpPr>
          <p:cNvPr id="252" name="Google Shape;252;p3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қоғамдағы көп түрлi, көп салалы саяси, экономикалық, әлеуметтiк, мәдениеттiк, азаматтық, қылмыстық, әкiмшiлiк, еңбектiк және т. б. қарым-қатынастар. Материалдық дүние-заттар, рухани-шығармашылықтың өнiмдерi, жеке мүлiктiк емес игiлiктер, құқық субьектiлерiнiң мiнез-құлқы және құқық қатынастарыны нәтижелерi - құқық қатынастарының обьектiлерi.</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56" name="Shape 256"/>
        <p:cNvGrpSpPr/>
        <p:nvPr/>
      </p:nvGrpSpPr>
      <p:grpSpPr>
        <a:xfrm>
          <a:off x="0" y="0"/>
          <a:ext cx="0" cy="0"/>
          <a:chOff x="0" y="0"/>
          <a:chExt cx="0" cy="0"/>
        </a:xfrm>
      </p:grpSpPr>
      <p:sp>
        <p:nvSpPr>
          <p:cNvPr id="257" name="Google Shape;257;p3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Субъективтік құқық</a:t>
            </a:r>
            <a:r>
              <a:rPr b="0" i="0" lang="en-US" sz="4400" u="none" cap="none" strike="noStrike">
                <a:solidFill>
                  <a:schemeClr val="dk1"/>
                </a:solidFill>
                <a:latin typeface="Comic Sans MS"/>
                <a:ea typeface="Comic Sans MS"/>
                <a:cs typeface="Comic Sans MS"/>
                <a:sym typeface="Comic Sans MS"/>
              </a:rPr>
              <a:t>– </a:t>
            </a:r>
            <a:endParaRPr/>
          </a:p>
        </p:txBody>
      </p:sp>
      <p:sp>
        <p:nvSpPr>
          <p:cNvPr id="258" name="Google Shape;258;p3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бұл субъектінің өз мүдделерін қанағаттандыруға мүмкіндік беретін заңды мүмкін жүріс-тұрыс шамасы. Субъективтiк құқық бар жерде</a:t>
            </a:r>
            <a:r>
              <a:rPr b="1" i="0" lang="en-US" sz="2800" u="none">
                <a:solidFill>
                  <a:schemeClr val="dk1"/>
                </a:solidFill>
                <a:latin typeface="Comic Sans MS"/>
                <a:ea typeface="Comic Sans MS"/>
                <a:cs typeface="Comic Sans MS"/>
                <a:sym typeface="Comic Sans MS"/>
              </a:rPr>
              <a:t> </a:t>
            </a:r>
            <a:r>
              <a:rPr b="0" i="0" lang="en-US" sz="2800" u="none">
                <a:solidFill>
                  <a:schemeClr val="dk1"/>
                </a:solidFill>
                <a:latin typeface="Comic Sans MS"/>
                <a:ea typeface="Comic Sans MS"/>
                <a:cs typeface="Comic Sans MS"/>
                <a:sym typeface="Comic Sans MS"/>
              </a:rPr>
              <a:t>заңды мiндеттер болады. Бұл екеуi бiр-бiрiнсiз бола алмайды. Себебi қатынастардың көпшiлiгiнде екi жақты субьектiлердiң құқықтары бар және соған сәйкес екi жақты субьектiлердiң мiндеттерi бар.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62" name="Shape 262"/>
        <p:cNvGrpSpPr/>
        <p:nvPr/>
      </p:nvGrpSpPr>
      <p:grpSpPr>
        <a:xfrm>
          <a:off x="0" y="0"/>
          <a:ext cx="0" cy="0"/>
          <a:chOff x="0" y="0"/>
          <a:chExt cx="0" cy="0"/>
        </a:xfrm>
      </p:grpSpPr>
      <p:sp>
        <p:nvSpPr>
          <p:cNvPr id="263" name="Google Shape;263;p3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800"/>
              <a:buFont typeface="Comic Sans MS"/>
              <a:buNone/>
            </a:pPr>
            <a:r>
              <a:rPr b="1" i="0" lang="en-US" sz="4800" u="none" cap="none" strike="noStrike">
                <a:solidFill>
                  <a:schemeClr val="dk1"/>
                </a:solidFill>
                <a:latin typeface="Comic Sans MS"/>
                <a:ea typeface="Comic Sans MS"/>
                <a:cs typeface="Comic Sans MS"/>
                <a:sym typeface="Comic Sans MS"/>
              </a:rPr>
              <a:t>Заңды міндет </a:t>
            </a:r>
            <a:endParaRPr/>
          </a:p>
        </p:txBody>
      </p:sp>
      <p:sp>
        <p:nvSpPr>
          <p:cNvPr id="264" name="Google Shape;264;p3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бұл заңды қажет  жүріс-тұрыс шамасы. Міндет–бұл субъективтік құқықтың жүзеге асырылуының кепілі. Заңды мiндетi бар тұлға оны өз еркiмен орындамаса, мемлекеттiң мәжбүрлеу күшi қолданылады. Мысалы, ата-ана өз баласын асырап, бағып, тәрбиелеуге мiндеттi. Егер бұл мiндетiн орындамаса, заңда белгiленген шара қолданылады. Мiндет заңды тұлғаларға да жүктеледi.</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68" name="Shape 268"/>
        <p:cNvGrpSpPr/>
        <p:nvPr/>
      </p:nvGrpSpPr>
      <p:grpSpPr>
        <a:xfrm>
          <a:off x="0" y="0"/>
          <a:ext cx="0" cy="0"/>
          <a:chOff x="0" y="0"/>
          <a:chExt cx="0" cy="0"/>
        </a:xfrm>
      </p:grpSpPr>
      <p:sp>
        <p:nvSpPr>
          <p:cNvPr id="269" name="Google Shape;269;p3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Заңға негiзделген айғақтар</a:t>
            </a:r>
            <a:r>
              <a:rPr b="0" i="0" lang="en-US" sz="4400" u="none" cap="none" strike="noStrike">
                <a:solidFill>
                  <a:schemeClr val="dk1"/>
                </a:solidFill>
                <a:latin typeface="Comic Sans MS"/>
                <a:ea typeface="Comic Sans MS"/>
                <a:cs typeface="Comic Sans MS"/>
                <a:sym typeface="Comic Sans MS"/>
              </a:rPr>
              <a:t> </a:t>
            </a:r>
            <a:endParaRPr/>
          </a:p>
        </p:txBody>
      </p:sp>
      <p:sp>
        <p:nvSpPr>
          <p:cNvPr id="270" name="Google Shape;270;p3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құқықтық қатынастардың пайда болуымен, өзгеруiмен немесе тоқтауымен құқық нормалары арқылы байланыста болатын тiршiлiк жағдайлары.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74" name="Shape 274"/>
        <p:cNvGrpSpPr/>
        <p:nvPr/>
      </p:nvGrpSpPr>
      <p:grpSpPr>
        <a:xfrm>
          <a:off x="0" y="0"/>
          <a:ext cx="0" cy="0"/>
          <a:chOff x="0" y="0"/>
          <a:chExt cx="0" cy="0"/>
        </a:xfrm>
      </p:grpSpPr>
      <p:sp>
        <p:nvSpPr>
          <p:cNvPr id="275" name="Google Shape;275;p3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Оқиғалар және әрекеттер</a:t>
            </a:r>
            <a:endParaRPr/>
          </a:p>
        </p:txBody>
      </p:sp>
      <p:sp>
        <p:nvSpPr>
          <p:cNvPr id="276" name="Google Shape;276;p3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800"/>
              <a:buFont typeface="Comic Sans MS"/>
              <a:buNone/>
            </a:pPr>
            <a:r>
              <a:rPr b="1" i="1" lang="en-US" sz="800" u="none">
                <a:solidFill>
                  <a:schemeClr val="dk1"/>
                </a:solidFill>
                <a:latin typeface="Comic Sans MS"/>
                <a:ea typeface="Comic Sans MS"/>
                <a:cs typeface="Comic Sans MS"/>
                <a:sym typeface="Comic Sans MS"/>
              </a:rPr>
              <a:t>	</a:t>
            </a:r>
            <a:r>
              <a:rPr b="1" i="1" lang="en-US" sz="2800" u="none">
                <a:solidFill>
                  <a:schemeClr val="dk1"/>
                </a:solidFill>
                <a:latin typeface="Comic Sans MS"/>
                <a:ea typeface="Comic Sans MS"/>
                <a:cs typeface="Comic Sans MS"/>
                <a:sym typeface="Comic Sans MS"/>
              </a:rPr>
              <a:t>Оқиғалар</a:t>
            </a:r>
            <a:r>
              <a:rPr b="0" i="0" lang="en-US" sz="2800" u="none">
                <a:solidFill>
                  <a:schemeClr val="dk1"/>
                </a:solidFill>
                <a:latin typeface="Comic Sans MS"/>
                <a:ea typeface="Comic Sans MS"/>
                <a:cs typeface="Comic Sans MS"/>
                <a:sym typeface="Comic Sans MS"/>
              </a:rPr>
              <a:t> - адамдардың бұл субъектілердің еркіне тәуелсіз пайда болады. Мысалы, табиғат апаты, өлім және т.б</a:t>
            </a:r>
            <a:r>
              <a:rPr b="1" i="1" lang="en-US" sz="2800" u="none">
                <a:solidFill>
                  <a:schemeClr val="dk1"/>
                </a:solidFill>
                <a:latin typeface="Comic Sans MS"/>
                <a:ea typeface="Comic Sans MS"/>
                <a:cs typeface="Comic Sans MS"/>
                <a:sym typeface="Comic Sans MS"/>
              </a:rPr>
              <a:t> </a:t>
            </a:r>
            <a:r>
              <a:rPr b="0" i="0" lang="en-US" sz="2800" u="none">
                <a:solidFill>
                  <a:schemeClr val="dk1"/>
                </a:solidFill>
                <a:latin typeface="Comic Sans MS"/>
                <a:ea typeface="Comic Sans MS"/>
                <a:cs typeface="Comic Sans MS"/>
                <a:sym typeface="Comic Sans MS"/>
              </a:rPr>
              <a:t>адам өлiмi мұрагерлiк құқықты тудырады, ал пенсия жасына жету, зейнетақы алуға мүмкiндiк бередi. </a:t>
            </a:r>
            <a:r>
              <a:rPr b="1" i="1" lang="en-US" sz="2800" u="none">
                <a:solidFill>
                  <a:schemeClr val="dk1"/>
                </a:solidFill>
                <a:latin typeface="Comic Sans MS"/>
                <a:ea typeface="Comic Sans MS"/>
                <a:cs typeface="Comic Sans MS"/>
                <a:sym typeface="Comic Sans MS"/>
              </a:rPr>
              <a:t>Әрекеттер</a:t>
            </a:r>
            <a:r>
              <a:rPr b="0" i="0" lang="en-US" sz="2800" u="none">
                <a:solidFill>
                  <a:schemeClr val="dk1"/>
                </a:solidFill>
                <a:latin typeface="Comic Sans MS"/>
                <a:ea typeface="Comic Sans MS"/>
                <a:cs typeface="Comic Sans MS"/>
                <a:sym typeface="Comic Sans MS"/>
              </a:rPr>
              <a:t> - адамдармен пайда болатын заңға негiзделген айғақтар. Олар құқыққа сай (заңды әрекет) және құқыққа қарсы әрекеттер (заңсыз әрекет) болып бөлiнедi.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80" name="Shape 280"/>
        <p:cNvGrpSpPr/>
        <p:nvPr/>
      </p:nvGrpSpPr>
      <p:grpSpPr>
        <a:xfrm>
          <a:off x="0" y="0"/>
          <a:ext cx="0" cy="0"/>
          <a:chOff x="0" y="0"/>
          <a:chExt cx="0" cy="0"/>
        </a:xfrm>
      </p:grpSpPr>
      <p:sp>
        <p:nvSpPr>
          <p:cNvPr id="281" name="Google Shape;281;p3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Құқықтық нормаларды жүзеге асыру:</a:t>
            </a:r>
            <a:endParaRPr/>
          </a:p>
        </p:txBody>
      </p:sp>
      <p:sp>
        <p:nvSpPr>
          <p:cNvPr id="282" name="Google Shape;282;p3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1) сақтау–қолданыстағы құқықпен тыйым салынған әрекеттерден бас тарту;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2) орындау–оң мазмұнды заңды міндеттерді орындауға байланысты белсенді әрекеттерді жүзеге асыру;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3) пайдалану–олар арқылы тұлғаның өз мүддесін қанағаттандырылатын субъективтік құқықтарды жүзеге асыру;</a:t>
            </a:r>
            <a:endParaRPr/>
          </a:p>
          <a:p>
            <a:pPr indent="-342900" lvl="0" marL="342900" marR="0" rtl="0" algn="l">
              <a:lnSpc>
                <a:spcPct val="80000"/>
              </a:lnSpc>
              <a:spcBef>
                <a:spcPts val="48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4) қолдану–құзіретті органдардың нақты бір заңды істі шешуге байланысты биліктік қызметі, нәтижесінде сәйкес жеке ак қабылданады.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86" name="Shape 286"/>
        <p:cNvGrpSpPr/>
        <p:nvPr/>
      </p:nvGrpSpPr>
      <p:grpSpPr>
        <a:xfrm>
          <a:off x="0" y="0"/>
          <a:ext cx="0" cy="0"/>
          <a:chOff x="0" y="0"/>
          <a:chExt cx="0" cy="0"/>
        </a:xfrm>
      </p:grpSpPr>
      <p:sp>
        <p:nvSpPr>
          <p:cNvPr id="287" name="Google Shape;287;p4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Құқық нормаларын түсіндіру </a:t>
            </a:r>
            <a:endParaRPr/>
          </a:p>
        </p:txBody>
      </p:sp>
      <p:sp>
        <p:nvSpPr>
          <p:cNvPr id="288" name="Google Shape;288;p4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бұл мемлекеттің, лауазымды тұлғалардың, қоғамдық ұйымдардың, жекелеген азаматтардың құқық нормаларының мазмұнын түсіндіруге, оларда көрініс тапқан  билік басында тұрған әлеуметтік күштердің  еркін ашуға бағытталған қызметі.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92" name="Shape 292"/>
        <p:cNvGrpSpPr/>
        <p:nvPr/>
      </p:nvGrpSpPr>
      <p:grpSpPr>
        <a:xfrm>
          <a:off x="0" y="0"/>
          <a:ext cx="0" cy="0"/>
          <a:chOff x="0" y="0"/>
          <a:chExt cx="0" cy="0"/>
        </a:xfrm>
      </p:grpSpPr>
      <p:sp>
        <p:nvSpPr>
          <p:cNvPr id="293" name="Google Shape;293;p4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Құқықтық мінез-құлық </a:t>
            </a:r>
            <a:endParaRPr/>
          </a:p>
        </p:txBody>
      </p:sp>
      <p:sp>
        <p:nvSpPr>
          <p:cNvPr id="294" name="Google Shape;294;p4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r>
              <a:rPr b="0" i="0" lang="en-US" sz="3600" u="none">
                <a:solidFill>
                  <a:schemeClr val="dk1"/>
                </a:solidFill>
                <a:latin typeface="Comic Sans MS"/>
                <a:ea typeface="Comic Sans MS"/>
                <a:cs typeface="Comic Sans MS"/>
                <a:sym typeface="Comic Sans MS"/>
              </a:rPr>
              <a:t>бұл субъектілердің құқық нормаларына және әлеуметтік маңызды мақсаттарға сай келетін жүріс-тұрысы.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98" name="Shape 298"/>
        <p:cNvGrpSpPr/>
        <p:nvPr/>
      </p:nvGrpSpPr>
      <p:grpSpPr>
        <a:xfrm>
          <a:off x="0" y="0"/>
          <a:ext cx="0" cy="0"/>
          <a:chOff x="0" y="0"/>
          <a:chExt cx="0" cy="0"/>
        </a:xfrm>
      </p:grpSpPr>
      <p:sp>
        <p:nvSpPr>
          <p:cNvPr id="299" name="Google Shape;299;p4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Құқықбұзушылық </a:t>
            </a:r>
            <a:endParaRPr/>
          </a:p>
        </p:txBody>
      </p:sp>
      <p:sp>
        <p:nvSpPr>
          <p:cNvPr id="300" name="Google Shape;300;p4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r>
              <a:rPr b="0" i="0" lang="en-US" sz="3600" u="none">
                <a:solidFill>
                  <a:schemeClr val="dk1"/>
                </a:solidFill>
                <a:latin typeface="Comic Sans MS"/>
                <a:ea typeface="Comic Sans MS"/>
                <a:cs typeface="Comic Sans MS"/>
                <a:sym typeface="Comic Sans MS"/>
              </a:rPr>
              <a:t>бұл қоғамның, мемлекеттің, тұлғаның мүдделеріне нұқсан келтіруші, тұлғаның кінәлі, құқыққа қайшы, қоғамға қауіпті әрекеті.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8" name="Shape 88"/>
        <p:cNvGrpSpPr/>
        <p:nvPr/>
      </p:nvGrpSpPr>
      <p:grpSpPr>
        <a:xfrm>
          <a:off x="0" y="0"/>
          <a:ext cx="0" cy="0"/>
          <a:chOff x="0" y="0"/>
          <a:chExt cx="0" cy="0"/>
        </a:xfrm>
      </p:grpSpPr>
      <p:sp>
        <p:nvSpPr>
          <p:cNvPr id="89" name="Google Shape;89;p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Мемлекет және құқық пәнi </a:t>
            </a:r>
            <a:endParaRPr/>
          </a:p>
        </p:txBody>
      </p:sp>
      <p:sp>
        <p:nvSpPr>
          <p:cNvPr id="90" name="Google Shape;90;p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2400" u="none">
                <a:solidFill>
                  <a:schemeClr val="dk1"/>
                </a:solidFill>
                <a:latin typeface="Comic Sans MS"/>
                <a:ea typeface="Comic Sans MS"/>
                <a:cs typeface="Comic Sans MS"/>
                <a:sym typeface="Comic Sans MS"/>
              </a:rPr>
              <a:t>қоғамдағы саяси экономикалық, әлеуметтiк құбылыстарды зерттеп, қоғамдық өмiрдегi қарым-қатынастарды реттеу, басқару әдiс-тәсiлдерiн, объективтiк заңдылықтарын анықтап отыратын ғылым. Ол мемлекет пен құқықтың мәнiн терең түсiнуге мүмкiндiк бередi. Мемлекет пен құқықты бөліп қарауға болмайды, олар бiр-бiрiмен тығыз байланысты. Құқық мемлекеттiк органдардың құрамын қалыптастырудың ретiн, жұмыс тәртiбiн және оның бағыт-бағдарын орнықтырады, ал мемлекет құқықтық нормаларды қабылдайды, бекiтедi және қорғайды.</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04" name="Shape 304"/>
        <p:cNvGrpSpPr/>
        <p:nvPr/>
      </p:nvGrpSpPr>
      <p:grpSpPr>
        <a:xfrm>
          <a:off x="0" y="0"/>
          <a:ext cx="0" cy="0"/>
          <a:chOff x="0" y="0"/>
          <a:chExt cx="0" cy="0"/>
        </a:xfrm>
      </p:grpSpPr>
      <p:sp>
        <p:nvSpPr>
          <p:cNvPr id="305" name="Google Shape;305;p4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0" i="0" lang="en-US" sz="2800" u="none" cap="none" strike="noStrike">
                <a:solidFill>
                  <a:schemeClr val="dk1"/>
                </a:solidFill>
                <a:latin typeface="Comic Sans MS"/>
                <a:ea typeface="Comic Sans MS"/>
                <a:cs typeface="Comic Sans MS"/>
                <a:sym typeface="Comic Sans MS"/>
              </a:rPr>
              <a:t>Әлеуметтік қауіптілігіне қарай барлық құқықбұзушылықтар қылмыстарға және теріс қылықтарға бөлінеді. </a:t>
            </a:r>
            <a:endParaRPr/>
          </a:p>
        </p:txBody>
      </p:sp>
      <p:sp>
        <p:nvSpPr>
          <p:cNvPr id="306" name="Google Shape;306;p4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Қылмыстар–бұл қоғамға ерекше қауіптілікпен ерекшеленетін, әлеуметтік маңызды мүдделерге нұқсан келтіретін, нұқсан келтірушіліктен қылмыстық заңнамамен қорғалатын қылмыстық құқықбұзушылықтар. </a:t>
            </a:r>
            <a:endParaRPr/>
          </a:p>
          <a:p>
            <a:pPr indent="-342900" lvl="0" marL="342900" marR="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Теріс қылықтар–әлеуметтік қауіптіліктің, қылмысқа қарағанда, аз дәрежесімен ерекшеленеді, қоғамдық өмірдің әр түрлі салаларында жүзеге асырылуы мүмкін, әр түрлі нұқсан келтіру объектілері мен заңды салдарға ие. Олар үшін жаза емес, әр түрлі шаралар көзделген.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10" name="Shape 310"/>
        <p:cNvGrpSpPr/>
        <p:nvPr/>
      </p:nvGrpSpPr>
      <p:grpSpPr>
        <a:xfrm>
          <a:off x="0" y="0"/>
          <a:ext cx="0" cy="0"/>
          <a:chOff x="0" y="0"/>
          <a:chExt cx="0" cy="0"/>
        </a:xfrm>
      </p:grpSpPr>
      <p:sp>
        <p:nvSpPr>
          <p:cNvPr id="311" name="Google Shape;311;p4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0" i="0" lang="en-US" sz="3600" u="none" cap="none" strike="noStrike">
                <a:solidFill>
                  <a:schemeClr val="dk1"/>
                </a:solidFill>
                <a:latin typeface="Comic Sans MS"/>
                <a:ea typeface="Comic Sans MS"/>
                <a:cs typeface="Comic Sans MS"/>
                <a:sym typeface="Comic Sans MS"/>
              </a:rPr>
              <a:t>Құқықбұзушылықтың құрамы:</a:t>
            </a:r>
            <a:endParaRPr/>
          </a:p>
        </p:txBody>
      </p:sp>
      <p:sp>
        <p:nvSpPr>
          <p:cNvPr id="312" name="Google Shape;312;p4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1600" u="none">
                <a:solidFill>
                  <a:schemeClr val="dk1"/>
                </a:solidFill>
                <a:latin typeface="Comic Sans MS"/>
                <a:ea typeface="Comic Sans MS"/>
                <a:cs typeface="Comic Sans MS"/>
                <a:sym typeface="Comic Sans MS"/>
              </a:rPr>
              <a:t>1. Құқықбұзушылықтың субъектісі–бұл осы әрекетті немесе әрекетсіздікті жасаған құқықты әрекетқабілетті жеке тұлға немесе әлеуметтік ұйым.</a:t>
            </a:r>
            <a:endParaRPr/>
          </a:p>
          <a:p>
            <a:pPr indent="-342900" lvl="0" marL="342900" marR="0" rtl="0" algn="l">
              <a:lnSpc>
                <a:spcPct val="80000"/>
              </a:lnSpc>
              <a:spcBef>
                <a:spcPts val="320"/>
              </a:spcBef>
              <a:spcAft>
                <a:spcPts val="0"/>
              </a:spcAft>
              <a:buClr>
                <a:schemeClr val="dk1"/>
              </a:buClr>
              <a:buSzPts val="1600"/>
              <a:buFont typeface="Comic Sans MS"/>
              <a:buNone/>
            </a:pPr>
            <a:r>
              <a:rPr b="0" i="0" lang="en-US" sz="1600" u="none">
                <a:solidFill>
                  <a:schemeClr val="dk1"/>
                </a:solidFill>
                <a:latin typeface="Comic Sans MS"/>
                <a:ea typeface="Comic Sans MS"/>
                <a:cs typeface="Comic Sans MS"/>
                <a:sym typeface="Comic Sans MS"/>
              </a:rPr>
              <a:t>	2. Құқықбұзушылықтың объектісі–бұл осы құқықбұзушылықтың неге бағытталғанын көрсетеді. Объектінің түрлік және тектік түрлерін бөліп қарастырады. Тектік объект ретінде қоғамдық қатынастар орын алса, түрлік объектіге өмір, денсаулық, абырой, мүлік және т.б. жатады. </a:t>
            </a:r>
            <a:endParaRPr/>
          </a:p>
          <a:p>
            <a:pPr indent="-342900" lvl="0" marL="342900" marR="0" rtl="0" algn="l">
              <a:lnSpc>
                <a:spcPct val="80000"/>
              </a:lnSpc>
              <a:spcBef>
                <a:spcPts val="320"/>
              </a:spcBef>
              <a:spcAft>
                <a:spcPts val="0"/>
              </a:spcAft>
              <a:buClr>
                <a:schemeClr val="dk1"/>
              </a:buClr>
              <a:buSzPts val="1600"/>
              <a:buFont typeface="Comic Sans MS"/>
              <a:buNone/>
            </a:pPr>
            <a:r>
              <a:rPr b="0" i="0" lang="en-US" sz="1600" u="none">
                <a:solidFill>
                  <a:schemeClr val="dk1"/>
                </a:solidFill>
                <a:latin typeface="Comic Sans MS"/>
                <a:ea typeface="Comic Sans MS"/>
                <a:cs typeface="Comic Sans MS"/>
                <a:sym typeface="Comic Sans MS"/>
              </a:rPr>
              <a:t>	3. Құқықбұзушылықтың субъективтік жағы–бұл тұлғаның өз әрекетіне және оның салдарына деген субъективтік қатынасын сипаттайтын белгілердің жиынтығы. Бұл жерде басты категория болып кінә табылады. Кінә дегеніміз тұлғаның өзі жасаған құқыққа қайшы әрекетіне психологиялық қатынасы. </a:t>
            </a:r>
            <a:endParaRPr/>
          </a:p>
          <a:p>
            <a:pPr indent="-342900" lvl="0" marL="342900" marR="0" rtl="0" algn="l">
              <a:lnSpc>
                <a:spcPct val="80000"/>
              </a:lnSpc>
              <a:spcBef>
                <a:spcPts val="320"/>
              </a:spcBef>
              <a:spcAft>
                <a:spcPts val="0"/>
              </a:spcAft>
              <a:buClr>
                <a:schemeClr val="dk1"/>
              </a:buClr>
              <a:buSzPts val="1600"/>
              <a:buFont typeface="Comic Sans MS"/>
              <a:buNone/>
            </a:pPr>
            <a:r>
              <a:rPr b="0" i="0" lang="en-US" sz="1600" u="none">
                <a:solidFill>
                  <a:schemeClr val="dk1"/>
                </a:solidFill>
                <a:latin typeface="Comic Sans MS"/>
                <a:ea typeface="Comic Sans MS"/>
                <a:cs typeface="Comic Sans MS"/>
                <a:sym typeface="Comic Sans MS"/>
              </a:rPr>
              <a:t>	Кінәнің екі түрі болады: қасақаналық және абайсыздық. Қасақаналық тікелей және жанама болып бөлінеді. Тікелей қасақаналықта тұлға өз әрекеттерінің қоғамға қауіпті сипатын сезінеді, зиянды салдардың туу мүмкіндігін түсінеді және осы салдардың тууын қалайды. Жанама қасақаналықта тұлға өз әрекеттерінің қоғамға қауіпті сипатын сезінеді, зиянды салдардың туу мүмкіндігін түсінеді және осы салдардың тууын қаламаса да, олардың туындауына саналы түрде жол береді.  </a:t>
            </a:r>
            <a:endParaRPr/>
          </a:p>
          <a:p>
            <a:pPr indent="-342900" lvl="0" marL="342900" marR="0" rtl="0" algn="l">
              <a:lnSpc>
                <a:spcPct val="80000"/>
              </a:lnSpc>
              <a:spcBef>
                <a:spcPts val="320"/>
              </a:spcBef>
              <a:spcAft>
                <a:spcPts val="0"/>
              </a:spcAft>
              <a:buClr>
                <a:schemeClr val="dk1"/>
              </a:buClr>
              <a:buSzPts val="1600"/>
              <a:buFont typeface="Comic Sans MS"/>
              <a:buNone/>
            </a:pPr>
            <a:r>
              <a:rPr b="0" i="0" lang="en-US" sz="1600" u="none">
                <a:solidFill>
                  <a:schemeClr val="dk1"/>
                </a:solidFill>
                <a:latin typeface="Comic Sans MS"/>
                <a:ea typeface="Comic Sans MS"/>
                <a:cs typeface="Comic Sans MS"/>
                <a:sym typeface="Comic Sans MS"/>
              </a:rPr>
              <a:t>	Абайсыздықтың да екі нысаны болады: менмендік және немқұрайдылық. </a:t>
            </a:r>
            <a:endParaRPr/>
          </a:p>
          <a:p>
            <a:pPr indent="-342900" lvl="0" marL="342900" marR="0" rtl="0" algn="l">
              <a:lnSpc>
                <a:spcPct val="80000"/>
              </a:lnSpc>
              <a:spcBef>
                <a:spcPts val="320"/>
              </a:spcBef>
              <a:spcAft>
                <a:spcPts val="0"/>
              </a:spcAft>
              <a:buClr>
                <a:schemeClr val="dk1"/>
              </a:buClr>
              <a:buSzPts val="1600"/>
              <a:buFont typeface="Comic Sans MS"/>
              <a:buNone/>
            </a:pPr>
            <a:r>
              <a:rPr b="0" i="0" lang="en-US" sz="1600" u="none">
                <a:solidFill>
                  <a:schemeClr val="dk1"/>
                </a:solidFill>
                <a:latin typeface="Comic Sans MS"/>
                <a:ea typeface="Comic Sans MS"/>
                <a:cs typeface="Comic Sans MS"/>
                <a:sym typeface="Comic Sans MS"/>
              </a:rPr>
              <a:t>	4. Құқықбұзушылықтың объективтік жағы–бұл осы құқықбұзушылықты сипаттайтын сыртқы белгілердің жиынтығы, оларға мыналар жатады: а) әрекет немесе әрекетсіздік; ә) құқыққа қайшылық; б) зиянды нәтиже; в) әрекет (әрекетсіздік) пен зиянды салдың арасындағы себепті байланыс.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16" name="Shape 316"/>
        <p:cNvGrpSpPr/>
        <p:nvPr/>
      </p:nvGrpSpPr>
      <p:grpSpPr>
        <a:xfrm>
          <a:off x="0" y="0"/>
          <a:ext cx="0" cy="0"/>
          <a:chOff x="0" y="0"/>
          <a:chExt cx="0" cy="0"/>
        </a:xfrm>
      </p:grpSpPr>
      <p:sp>
        <p:nvSpPr>
          <p:cNvPr id="317" name="Google Shape;317;p4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Заңды жауапкершілік </a:t>
            </a:r>
            <a:endParaRPr/>
          </a:p>
        </p:txBody>
      </p:sp>
      <p:sp>
        <p:nvSpPr>
          <p:cNvPr id="318" name="Google Shape;318;p4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бұл құқықбұзушылық жасаған тұлғаларға заңнамамен көзделген мемлекеттік мәжбүрлеу шараларын белгілі бір іс жүргізушілік тәртіпте қолдану. Шаралар мынадай сипатта болуы мүмкін: а) жеке сипаттағы шаралар (бас бостандығынан айыру); ә) мүліктік сипаттағы шаралар (айыппұл); б) ұйымдастырушылық сипаттағы шаралар (жұмыстан босату).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22" name="Shape 322"/>
        <p:cNvGrpSpPr/>
        <p:nvPr/>
      </p:nvGrpSpPr>
      <p:grpSpPr>
        <a:xfrm>
          <a:off x="0" y="0"/>
          <a:ext cx="0" cy="0"/>
          <a:chOff x="0" y="0"/>
          <a:chExt cx="0" cy="0"/>
        </a:xfrm>
      </p:grpSpPr>
      <p:sp>
        <p:nvSpPr>
          <p:cNvPr id="323" name="Google Shape;323;p4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Заңды жауапкершіліктің қағидалары:</a:t>
            </a:r>
            <a:endParaRPr/>
          </a:p>
        </p:txBody>
      </p:sp>
      <p:sp>
        <p:nvSpPr>
          <p:cNvPr id="324" name="Google Shape;324;p4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1800" u="none">
                <a:solidFill>
                  <a:schemeClr val="dk1"/>
                </a:solidFill>
                <a:latin typeface="Comic Sans MS"/>
                <a:ea typeface="Comic Sans MS"/>
                <a:cs typeface="Comic Sans MS"/>
                <a:sym typeface="Comic Sans MS"/>
              </a:rPr>
              <a:t>1) заңдылық–жауапкершіліктің тек құқықбұзушылық (яғни, құқықәрекетқабілетті тұлға жасаған кінәлі, құқыққа қайшы әрекет немесе әрекетсіздік) үшін ғана қолданылатынын білдіреді;</a:t>
            </a:r>
            <a:endParaRPr/>
          </a:p>
          <a:p>
            <a:pPr indent="-342900" lvl="0" marL="342900" marR="0" rtl="0" algn="l">
              <a:lnSpc>
                <a:spcPct val="80000"/>
              </a:lnSpc>
              <a:spcBef>
                <a:spcPts val="360"/>
              </a:spcBef>
              <a:spcAft>
                <a:spcPts val="0"/>
              </a:spcAft>
              <a:buClr>
                <a:schemeClr val="dk1"/>
              </a:buClr>
              <a:buSzPts val="1800"/>
              <a:buFont typeface="Comic Sans MS"/>
              <a:buNone/>
            </a:pPr>
            <a:r>
              <a:rPr b="0" i="0" lang="en-US" sz="1800" u="none">
                <a:solidFill>
                  <a:schemeClr val="dk1"/>
                </a:solidFill>
                <a:latin typeface="Comic Sans MS"/>
                <a:ea typeface="Comic Sans MS"/>
                <a:cs typeface="Comic Sans MS"/>
                <a:sym typeface="Comic Sans MS"/>
              </a:rPr>
              <a:t>	2) әділеттілік–жазаның кінәға сәйкестігін, теріс қылықтар үшін қылмыстық санкцияларды белгілеуге жол берілмейтіндігін, кінәліге бір құқықбұзушылық үшін тек бір ғана жазаны тағайындауды білдіреді;</a:t>
            </a:r>
            <a:endParaRPr/>
          </a:p>
          <a:p>
            <a:pPr indent="-342900" lvl="0" marL="342900" marR="0" rtl="0" algn="l">
              <a:lnSpc>
                <a:spcPct val="80000"/>
              </a:lnSpc>
              <a:spcBef>
                <a:spcPts val="360"/>
              </a:spcBef>
              <a:spcAft>
                <a:spcPts val="0"/>
              </a:spcAft>
              <a:buClr>
                <a:schemeClr val="dk1"/>
              </a:buClr>
              <a:buSzPts val="1800"/>
              <a:buFont typeface="Comic Sans MS"/>
              <a:buNone/>
            </a:pPr>
            <a:r>
              <a:rPr b="0" i="0" lang="en-US" sz="1800" u="none">
                <a:solidFill>
                  <a:schemeClr val="dk1"/>
                </a:solidFill>
                <a:latin typeface="Comic Sans MS"/>
                <a:ea typeface="Comic Sans MS"/>
                <a:cs typeface="Comic Sans MS"/>
                <a:sym typeface="Comic Sans MS"/>
              </a:rPr>
              <a:t>	3) негізділік–істің жағдайларын объективтік түрде зерттеуді және нақты жазалау шарасын заңға сәйкес анықтауды білдіреді;</a:t>
            </a:r>
            <a:endParaRPr/>
          </a:p>
          <a:p>
            <a:pPr indent="-342900" lvl="0" marL="342900" marR="0" rtl="0" algn="l">
              <a:lnSpc>
                <a:spcPct val="80000"/>
              </a:lnSpc>
              <a:spcBef>
                <a:spcPts val="360"/>
              </a:spcBef>
              <a:spcAft>
                <a:spcPts val="0"/>
              </a:spcAft>
              <a:buClr>
                <a:schemeClr val="dk1"/>
              </a:buClr>
              <a:buSzPts val="1800"/>
              <a:buFont typeface="Comic Sans MS"/>
              <a:buNone/>
            </a:pPr>
            <a:r>
              <a:rPr b="0" i="0" lang="en-US" sz="1800" u="none">
                <a:solidFill>
                  <a:schemeClr val="dk1"/>
                </a:solidFill>
                <a:latin typeface="Comic Sans MS"/>
                <a:ea typeface="Comic Sans MS"/>
                <a:cs typeface="Comic Sans MS"/>
                <a:sym typeface="Comic Sans MS"/>
              </a:rPr>
              <a:t>	4) ізгілік (гуманизм)–адамның қадір-қасиетін қорлайтын жазалау шараларын белгілеуге және қолдануға тыйым салуды білдіреді;</a:t>
            </a:r>
            <a:endParaRPr/>
          </a:p>
          <a:p>
            <a:pPr indent="-342900" lvl="0" marL="342900" marR="0" rtl="0" algn="l">
              <a:lnSpc>
                <a:spcPct val="80000"/>
              </a:lnSpc>
              <a:spcBef>
                <a:spcPts val="360"/>
              </a:spcBef>
              <a:spcAft>
                <a:spcPts val="0"/>
              </a:spcAft>
              <a:buClr>
                <a:schemeClr val="dk1"/>
              </a:buClr>
              <a:buSzPts val="1800"/>
              <a:buFont typeface="Comic Sans MS"/>
              <a:buNone/>
            </a:pPr>
            <a:r>
              <a:rPr b="0" i="0" lang="en-US" sz="1800" u="none">
                <a:solidFill>
                  <a:schemeClr val="dk1"/>
                </a:solidFill>
                <a:latin typeface="Comic Sans MS"/>
                <a:ea typeface="Comic Sans MS"/>
                <a:cs typeface="Comic Sans MS"/>
                <a:sym typeface="Comic Sans MS"/>
              </a:rPr>
              <a:t>	5) жауапкершіліктің міндетті түрде болатындығы–жасалған қылмыс үшін заңды жауапкершіліктің міндетті түрде туындайтынын білдіреді;</a:t>
            </a:r>
            <a:endParaRPr/>
          </a:p>
          <a:p>
            <a:pPr indent="-342900" lvl="0" marL="342900" marR="0" rtl="0" algn="l">
              <a:lnSpc>
                <a:spcPct val="80000"/>
              </a:lnSpc>
              <a:spcBef>
                <a:spcPts val="360"/>
              </a:spcBef>
              <a:spcAft>
                <a:spcPts val="0"/>
              </a:spcAft>
              <a:buClr>
                <a:schemeClr val="dk1"/>
              </a:buClr>
              <a:buSzPts val="1800"/>
              <a:buFont typeface="Comic Sans MS"/>
              <a:buNone/>
            </a:pPr>
            <a:r>
              <a:rPr b="0" i="0" lang="en-US" sz="1800" u="none">
                <a:solidFill>
                  <a:schemeClr val="dk1"/>
                </a:solidFill>
                <a:latin typeface="Comic Sans MS"/>
                <a:ea typeface="Comic Sans MS"/>
                <a:cs typeface="Comic Sans MS"/>
                <a:sym typeface="Comic Sans MS"/>
              </a:rPr>
              <a:t>	6) мақсаттылық–құқықбұзушыға қатысты таңдалған жазаның заңды жауапкершіліктің мақсаттарына сәйкестігін білдіреді.   </a:t>
            </a:r>
            <a:endParaRPr/>
          </a:p>
          <a:p>
            <a:pPr indent="-342900" lvl="0" marL="342900" marR="0" rtl="0" algn="l">
              <a:lnSpc>
                <a:spcPct val="80000"/>
              </a:lnSpc>
              <a:spcBef>
                <a:spcPts val="360"/>
              </a:spcBef>
              <a:spcAft>
                <a:spcPts val="0"/>
              </a:spcAft>
              <a:buClr>
                <a:schemeClr val="dk1"/>
              </a:buClr>
              <a:buSzPts val="1800"/>
              <a:buFont typeface="Comic Sans MS"/>
              <a:buNone/>
            </a:pPr>
            <a:r>
              <a:rPr b="0" i="0" lang="en-US" sz="18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28" name="Shape 328"/>
        <p:cNvGrpSpPr/>
        <p:nvPr/>
      </p:nvGrpSpPr>
      <p:grpSpPr>
        <a:xfrm>
          <a:off x="0" y="0"/>
          <a:ext cx="0" cy="0"/>
          <a:chOff x="0" y="0"/>
          <a:chExt cx="0" cy="0"/>
        </a:xfrm>
      </p:grpSpPr>
      <p:sp>
        <p:nvSpPr>
          <p:cNvPr id="329" name="Google Shape;329;p4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 	</a:t>
            </a:r>
            <a:r>
              <a:rPr b="1" i="0" lang="en-US" sz="2800" u="none" cap="none" strike="noStrike">
                <a:solidFill>
                  <a:schemeClr val="dk1"/>
                </a:solidFill>
                <a:latin typeface="Comic Sans MS"/>
                <a:ea typeface="Comic Sans MS"/>
                <a:cs typeface="Comic Sans MS"/>
                <a:sym typeface="Comic Sans MS"/>
              </a:rPr>
              <a:t>Заңды жауапкершілікті жоятын жағдайлар:</a:t>
            </a:r>
            <a:endParaRPr/>
          </a:p>
        </p:txBody>
      </p:sp>
      <p:sp>
        <p:nvSpPr>
          <p:cNvPr id="330" name="Google Shape;330;p4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2000" u="none">
                <a:solidFill>
                  <a:schemeClr val="dk1"/>
                </a:solidFill>
                <a:latin typeface="Comic Sans MS"/>
                <a:ea typeface="Comic Sans MS"/>
                <a:cs typeface="Comic Sans MS"/>
                <a:sym typeface="Comic Sans MS"/>
              </a:rPr>
              <a:t>1) есі дұрыс еместік–тұлғаның өз әрекеттеріне есеп бере алмауы;</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2) қажетті қорғаныс–мемлекеттің, қоғамның тұлғаның мүдделерін қоғамға қауіпті нұқсан келтіруден қорғау барысында нұқсан келтіруші тұлғаға зиян келтірумен сипатталады; алайда, қажетті қорғаныс шегінен асып кетпеуі тиіс, яғни, қорғанудың  нұқсан келтірушіліктің  қоғамға қауіптілігінің сипаты мен дәрежесіне айқын түрде сәйкес келмеуі орын алмауы тиіс;</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3) аса қажеттілік–мемлекеттің, қоғамның, тұлғаның мүдделеріне қауіп төндіруші әрекетті жою жағдайында мүмкін, қойылатын шарт–бұл қауіп басқа құралдармен жойыла алмауы қажет және аса қажеттіліктен туындаған зиян алдын алған зияннан аз болуы тиіс;</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4) қоғамға аса қауіптілігі жоқ құқықбұзушылық;</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5) казус (жағдай) және т.б.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34" name="Shape 334"/>
        <p:cNvGrpSpPr/>
        <p:nvPr/>
      </p:nvGrpSpPr>
      <p:grpSpPr>
        <a:xfrm>
          <a:off x="0" y="0"/>
          <a:ext cx="0" cy="0"/>
          <a:chOff x="0" y="0"/>
          <a:chExt cx="0" cy="0"/>
        </a:xfrm>
      </p:grpSpPr>
      <p:sp>
        <p:nvSpPr>
          <p:cNvPr id="335" name="Google Shape;335;p4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0" i="0" lang="en-US" sz="2800" u="none" cap="none" strike="noStrike">
                <a:solidFill>
                  <a:schemeClr val="dk1"/>
                </a:solidFill>
                <a:latin typeface="Comic Sans MS"/>
                <a:ea typeface="Comic Sans MS"/>
                <a:cs typeface="Comic Sans MS"/>
                <a:sym typeface="Comic Sans MS"/>
              </a:rPr>
              <a:t>Заңдылық–бұл қоғамдық қатынастардың барлық қатысушыларының құқық нормаларын қатаң түрде сақтауы. </a:t>
            </a:r>
            <a:endParaRPr/>
          </a:p>
        </p:txBody>
      </p:sp>
      <p:sp>
        <p:nvSpPr>
          <p:cNvPr id="336" name="Google Shape;336;p4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2000" u="none">
                <a:solidFill>
                  <a:schemeClr val="dk1"/>
                </a:solidFill>
                <a:latin typeface="Comic Sans MS"/>
                <a:ea typeface="Comic Sans MS"/>
                <a:cs typeface="Comic Sans MS"/>
                <a:sym typeface="Comic Sans MS"/>
              </a:rPr>
              <a:t>Заңдылықтың қағидалары</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1) заң үстемдігі–барлық нормативтік және жеке құқықтық  актілердің заңға бағыныстылығын білдіреді;</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2) заңдылықтың тұтастығы–нормативтік актілерді түсіну мен қолдану елдің бүкіл аумағында бірдей болуы тиіс дегенді білдіреді;</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3) заңдылықтың мақсатқа сәйкестігі– құқықшығармашылық және құқықты жүзеге асыру қызметінің қоғамның мақсаттары мен міндеттеріне жауап беретін ең дұрыс түрлерін қатаң түрде заңдардың шегінде таңдау қажеттігін, заңдылық пен мақсатқа сәйкестілікті қарама-қарсы қоюды болдырмауды білдіреді, яғни, мақсатқа сәйкестілікті себеп қылып заңды бұзуға жол берілмейді;         </a:t>
            </a:r>
            <a:endParaRPr/>
          </a:p>
          <a:p>
            <a:pPr indent="-342900" lvl="0" marL="342900" marR="0" rtl="0" algn="l">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4) заңдылықтың шынайылығы–құқықтық ережелердің барлық қызмет түрлерінде іс жүзінде орындалуына жетуді және оларды кез-келген түрде бұзу міндетті түрде жауапкершілікті көздейтінін білдіреді.</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0" name="Shape 340"/>
        <p:cNvGrpSpPr/>
        <p:nvPr/>
      </p:nvGrpSpPr>
      <p:grpSpPr>
        <a:xfrm>
          <a:off x="0" y="0"/>
          <a:ext cx="0" cy="0"/>
          <a:chOff x="0" y="0"/>
          <a:chExt cx="0" cy="0"/>
        </a:xfrm>
      </p:grpSpPr>
      <p:sp>
        <p:nvSpPr>
          <p:cNvPr id="341" name="Google Shape;341;p4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Құқықтық тәртіп </a:t>
            </a:r>
            <a:endParaRPr/>
          </a:p>
        </p:txBody>
      </p:sp>
      <p:sp>
        <p:nvSpPr>
          <p:cNvPr id="342" name="Google Shape;342;p4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бұл субъектілердің құқықтық мінез-құлығымен сипатталатын қоғамдық қатынастар жүйесі; бұл әлеуметтік байланыстардың реттелу жағдайы, заңдылықтың шынайы қоғамдық қатынастарға айналуының нәтижесі.</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6" name="Shape 346"/>
        <p:cNvGrpSpPr/>
        <p:nvPr/>
      </p:nvGrpSpPr>
      <p:grpSpPr>
        <a:xfrm>
          <a:off x="0" y="0"/>
          <a:ext cx="0" cy="0"/>
          <a:chOff x="0" y="0"/>
          <a:chExt cx="0" cy="0"/>
        </a:xfrm>
      </p:grpSpPr>
      <p:sp>
        <p:nvSpPr>
          <p:cNvPr id="347" name="Google Shape;347;p5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Құқықтық сана </a:t>
            </a:r>
            <a:endParaRPr/>
          </a:p>
        </p:txBody>
      </p:sp>
      <p:sp>
        <p:nvSpPr>
          <p:cNvPr id="348" name="Google Shape;348;p5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бұл адамдардың құқыққа деген қатынасын көрсететін түсініктер мен сезімдердің, көзқарастар мен эмоциялардың, бағалаулардың жиынтығы түріндегі қоғамдық сананың ерекше нысаны.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52" name="Shape 352"/>
        <p:cNvGrpSpPr/>
        <p:nvPr/>
      </p:nvGrpSpPr>
      <p:grpSpPr>
        <a:xfrm>
          <a:off x="0" y="0"/>
          <a:ext cx="0" cy="0"/>
          <a:chOff x="0" y="0"/>
          <a:chExt cx="0" cy="0"/>
        </a:xfrm>
      </p:grpSpPr>
      <p:sp>
        <p:nvSpPr>
          <p:cNvPr id="353" name="Google Shape;353;p5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Құқықтық мәдениет </a:t>
            </a:r>
            <a:endParaRPr/>
          </a:p>
        </p:txBody>
      </p:sp>
      <p:sp>
        <p:nvSpPr>
          <p:cNvPr id="354" name="Google Shape;354;p5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a:t>
            </a:r>
            <a:r>
              <a:rPr b="1" i="0" lang="en-US" sz="2000" u="none">
                <a:solidFill>
                  <a:schemeClr val="dk1"/>
                </a:solidFill>
                <a:latin typeface="Comic Sans MS"/>
                <a:ea typeface="Comic Sans MS"/>
                <a:cs typeface="Comic Sans MS"/>
                <a:sym typeface="Comic Sans MS"/>
              </a:rPr>
              <a:t>1) құқықтық шындықты сезімдік қабылдаудың және құқықтық ойланудың белгілі бір деңгейі;</a:t>
            </a:r>
            <a:endParaRPr/>
          </a:p>
          <a:p>
            <a:pPr indent="-342900" lvl="0" marL="342900" marR="0" rtl="0" algn="l">
              <a:lnSpc>
                <a:spcPct val="80000"/>
              </a:lnSpc>
              <a:spcBef>
                <a:spcPts val="40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	2) халықтың заңдарды білуінің тиісті дәрежесі;</a:t>
            </a:r>
            <a:endParaRPr/>
          </a:p>
          <a:p>
            <a:pPr indent="-342900" lvl="0" marL="342900" marR="0" rtl="0" algn="l">
              <a:lnSpc>
                <a:spcPct val="80000"/>
              </a:lnSpc>
              <a:spcBef>
                <a:spcPts val="40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	3) құқық нормаларды, олардың үстемдігін түсінудің жоғары деңгейі;</a:t>
            </a:r>
            <a:endParaRPr/>
          </a:p>
          <a:p>
            <a:pPr indent="-342900" lvl="0" marL="342900" marR="0" rtl="0" algn="l">
              <a:lnSpc>
                <a:spcPct val="80000"/>
              </a:lnSpc>
              <a:spcBef>
                <a:spcPts val="40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	4) құқықшығармашылық және құқықты жүзеге асыру процестерінің сапалық жағдайы;</a:t>
            </a:r>
            <a:endParaRPr/>
          </a:p>
          <a:p>
            <a:pPr indent="-342900" lvl="0" marL="342900" marR="0" rtl="0" algn="l">
              <a:lnSpc>
                <a:spcPct val="80000"/>
              </a:lnSpc>
              <a:spcBef>
                <a:spcPts val="40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	5)  құқықтық қызметтің ерекше тәсілдері (құқыққорғау органдарының жұмысы, конституциялық бақылау және т.б.);</a:t>
            </a:r>
            <a:endParaRPr/>
          </a:p>
          <a:p>
            <a:pPr indent="-342900" lvl="0" marL="342900" marR="0" rtl="0" algn="l">
              <a:lnSpc>
                <a:spcPct val="80000"/>
              </a:lnSpc>
              <a:spcBef>
                <a:spcPts val="400"/>
              </a:spcBef>
              <a:spcAft>
                <a:spcPts val="0"/>
              </a:spcAft>
              <a:buClr>
                <a:schemeClr val="dk1"/>
              </a:buClr>
              <a:buSzPts val="2000"/>
              <a:buFont typeface="Comic Sans MS"/>
              <a:buNone/>
            </a:pPr>
            <a:r>
              <a:rPr b="1" i="0" lang="en-US" sz="2000" u="none">
                <a:solidFill>
                  <a:schemeClr val="dk1"/>
                </a:solidFill>
                <a:latin typeface="Comic Sans MS"/>
                <a:ea typeface="Comic Sans MS"/>
                <a:cs typeface="Comic Sans MS"/>
                <a:sym typeface="Comic Sans MS"/>
              </a:rPr>
              <a:t>	6) құқықтық қызметтің адамдар жасаған рухани және материалдық игіліктер түріндегі нәтижелері (заңдар, сот тәжірибесі, заңнама жүйесі және т.б.).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58" name="Shape 358"/>
        <p:cNvGrpSpPr/>
        <p:nvPr/>
      </p:nvGrpSpPr>
      <p:grpSpPr>
        <a:xfrm>
          <a:off x="0" y="0"/>
          <a:ext cx="0" cy="0"/>
          <a:chOff x="0" y="0"/>
          <a:chExt cx="0" cy="0"/>
        </a:xfrm>
      </p:grpSpPr>
      <p:sp>
        <p:nvSpPr>
          <p:cNvPr id="359" name="Google Shape;359;p5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cap="none" strike="noStrike">
                <a:solidFill>
                  <a:schemeClr val="dk1"/>
                </a:solidFill>
                <a:latin typeface="Comic Sans MS"/>
                <a:ea typeface="Comic Sans MS"/>
                <a:cs typeface="Comic Sans MS"/>
                <a:sym typeface="Comic Sans MS"/>
              </a:rPr>
              <a:t>3-тақырып. Қазақстан Республикасының негізгі құқық саласы – Конституциялық құқық</a:t>
            </a:r>
            <a:endParaRPr/>
          </a:p>
        </p:txBody>
      </p:sp>
      <p:sp>
        <p:nvSpPr>
          <p:cNvPr id="360" name="Google Shape;360;p5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ҚР Конституциялық құқығы құқық саласы және заң ілімі сапасында. </a:t>
            </a:r>
            <a:endParaRPr/>
          </a:p>
          <a:p>
            <a:pPr indent="-342900" lvl="0" marL="342900" marR="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Конституциялық-құқықтық нормалар және олардың түрлері. </a:t>
            </a:r>
            <a:endParaRPr/>
          </a:p>
          <a:p>
            <a:pPr indent="-342900" lvl="0" marL="342900" marR="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Конституциялық құқықтағы адам және азаматтың құқықтық мәртебесі. </a:t>
            </a:r>
            <a:endParaRPr/>
          </a:p>
          <a:p>
            <a:pPr indent="-342900" lvl="0" marL="342900" marR="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Азаматтық ұғымы. Азаматтықты алу және тоқтату. </a:t>
            </a:r>
            <a:endParaRPr/>
          </a:p>
          <a:p>
            <a:pPr indent="-342900" lvl="0" marL="342900" marR="0" rtl="0" algn="l">
              <a:lnSpc>
                <a:spcPct val="80000"/>
              </a:lnSpc>
              <a:spcBef>
                <a:spcPts val="560"/>
              </a:spcBef>
              <a:spcAft>
                <a:spcPts val="0"/>
              </a:spcAft>
              <a:buClr>
                <a:schemeClr val="dk1"/>
              </a:buClr>
              <a:buSzPts val="2800"/>
              <a:buFont typeface="Comic Sans MS"/>
              <a:buChar char="•"/>
            </a:pPr>
            <a:r>
              <a:rPr b="0" i="0" lang="en-US" sz="2800" u="none">
                <a:solidFill>
                  <a:schemeClr val="dk1"/>
                </a:solidFill>
                <a:latin typeface="Comic Sans MS"/>
                <a:ea typeface="Comic Sans MS"/>
                <a:cs typeface="Comic Sans MS"/>
                <a:sym typeface="Comic Sans MS"/>
              </a:rPr>
              <a:t>Сайлау құқығы.</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4" name="Shape 94"/>
        <p:cNvGrpSpPr/>
        <p:nvPr/>
      </p:nvGrpSpPr>
      <p:grpSpPr>
        <a:xfrm>
          <a:off x="0" y="0"/>
          <a:ext cx="0" cy="0"/>
          <a:chOff x="0" y="0"/>
          <a:chExt cx="0" cy="0"/>
        </a:xfrm>
      </p:grpSpPr>
      <p:sp>
        <p:nvSpPr>
          <p:cNvPr id="95" name="Google Shape;95;p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Заң ғылымдары үш топқа бөлiнедi:</a:t>
            </a:r>
            <a:endParaRPr/>
          </a:p>
        </p:txBody>
      </p:sp>
      <p:sp>
        <p:nvSpPr>
          <p:cNvPr id="96" name="Google Shape;96;p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1. Мемлекет және құқық теориясы, мемлекет пен құқықтың жалпы тарихы, құқық пен саясаттың тарихи дамуы;</a:t>
            </a:r>
            <a:endParaRPr/>
          </a:p>
          <a:p>
            <a:pPr indent="-342900" lvl="0" marL="342900" marR="0" rtl="0" algn="l">
              <a:lnSpc>
                <a:spcPct val="9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2. Салалық заң ғылымдары (азаматтық, қылмыстық, еңбек т. б.)</a:t>
            </a:r>
            <a:endParaRPr/>
          </a:p>
          <a:p>
            <a:pPr indent="-342900" lvl="0" marL="342900" marR="0" rtl="0" algn="l">
              <a:lnSpc>
                <a:spcPct val="9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3. Арнаулы заң ғылымдары (криминалистика, соттық медицина, халықаралық құқық т. б.).</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64" name="Shape 364"/>
        <p:cNvGrpSpPr/>
        <p:nvPr/>
      </p:nvGrpSpPr>
      <p:grpSpPr>
        <a:xfrm>
          <a:off x="0" y="0"/>
          <a:ext cx="0" cy="0"/>
          <a:chOff x="0" y="0"/>
          <a:chExt cx="0" cy="0"/>
        </a:xfrm>
      </p:grpSpPr>
      <p:sp>
        <p:nvSpPr>
          <p:cNvPr id="365" name="Google Shape;365;p5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“Конституция”</a:t>
            </a:r>
            <a:r>
              <a:rPr b="1" i="0" lang="en-US" sz="4400" u="none" cap="none" strike="noStrike">
                <a:solidFill>
                  <a:schemeClr val="dk1"/>
                </a:solidFill>
                <a:latin typeface="Comic Sans MS"/>
                <a:ea typeface="Comic Sans MS"/>
                <a:cs typeface="Comic Sans MS"/>
                <a:sym typeface="Comic Sans MS"/>
              </a:rPr>
              <a:t> </a:t>
            </a:r>
            <a:endParaRPr/>
          </a:p>
        </p:txBody>
      </p:sp>
      <p:sp>
        <p:nvSpPr>
          <p:cNvPr id="366" name="Google Shape;366;p5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деген сөздiң латыннан аудармасы </a:t>
            </a:r>
            <a:r>
              <a:rPr b="1" i="0" lang="en-US" sz="3200" u="none">
                <a:solidFill>
                  <a:schemeClr val="dk1"/>
                </a:solidFill>
                <a:latin typeface="Comic Sans MS"/>
                <a:ea typeface="Comic Sans MS"/>
                <a:cs typeface="Comic Sans MS"/>
                <a:sym typeface="Comic Sans MS"/>
              </a:rPr>
              <a:t>“құрылғы”, “жарғы”, “заң”</a:t>
            </a:r>
            <a:r>
              <a:rPr b="0" i="0" lang="en-US" sz="3200" u="none">
                <a:solidFill>
                  <a:schemeClr val="dk1"/>
                </a:solidFill>
                <a:latin typeface="Comic Sans MS"/>
                <a:ea typeface="Comic Sans MS"/>
                <a:cs typeface="Comic Sans MS"/>
                <a:sym typeface="Comic Sans MS"/>
              </a:rPr>
              <a:t> деген мағыналарды бiлдiредi.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70" name="Shape 370"/>
        <p:cNvGrpSpPr/>
        <p:nvPr/>
      </p:nvGrpSpPr>
      <p:grpSpPr>
        <a:xfrm>
          <a:off x="0" y="0"/>
          <a:ext cx="0" cy="0"/>
          <a:chOff x="0" y="0"/>
          <a:chExt cx="0" cy="0"/>
        </a:xfrm>
      </p:grpSpPr>
      <p:sp>
        <p:nvSpPr>
          <p:cNvPr id="371" name="Google Shape;371;p5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cap="none" strike="noStrike">
                <a:solidFill>
                  <a:schemeClr val="dk1"/>
                </a:solidFill>
                <a:latin typeface="Comic Sans MS"/>
                <a:ea typeface="Comic Sans MS"/>
                <a:cs typeface="Comic Sans MS"/>
                <a:sym typeface="Comic Sans MS"/>
              </a:rPr>
              <a:t>Конституцияның </a:t>
            </a:r>
            <a:r>
              <a:rPr b="1" i="1" lang="en-US" sz="2800" u="none" cap="none" strike="noStrike">
                <a:solidFill>
                  <a:schemeClr val="dk1"/>
                </a:solidFill>
                <a:latin typeface="Comic Sans MS"/>
                <a:ea typeface="Comic Sans MS"/>
                <a:cs typeface="Comic Sans MS"/>
                <a:sym typeface="Comic Sans MS"/>
              </a:rPr>
              <a:t>ерекшелiктерi:</a:t>
            </a:r>
            <a:endParaRPr/>
          </a:p>
        </p:txBody>
      </p:sp>
      <p:sp>
        <p:nvSpPr>
          <p:cNvPr id="372" name="Google Shape;372;p5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қоғамдық қатынастардың негiзiн қалайды;</a:t>
            </a:r>
            <a:endParaRPr/>
          </a:p>
          <a:p>
            <a:pPr indent="-342900" lvl="0" marL="342900" marR="0" rtl="0" algn="l">
              <a:lnSpc>
                <a:spcPct val="9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құқықтың негiзгi бастауы болып табылады;</a:t>
            </a:r>
            <a:endParaRPr/>
          </a:p>
          <a:p>
            <a:pPr indent="-342900" lvl="0" marL="342900" marR="0" rtl="0" algn="l">
              <a:lnSpc>
                <a:spcPct val="9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ең жоғарғы заңдылық күшi бар;</a:t>
            </a:r>
            <a:endParaRPr/>
          </a:p>
          <a:p>
            <a:pPr indent="-342900" lvl="0" marL="342900" marR="0" rtl="0" algn="l">
              <a:lnSpc>
                <a:spcPct val="9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оның ерекше тәртiппен қабылдануы;</a:t>
            </a:r>
            <a:endParaRPr/>
          </a:p>
          <a:p>
            <a:pPr indent="-342900" lvl="0" marL="342900" marR="0" rtl="0" algn="l">
              <a:lnSpc>
                <a:spcPct val="9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тұрақтылығы.</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76" name="Shape 376"/>
        <p:cNvGrpSpPr/>
        <p:nvPr/>
      </p:nvGrpSpPr>
      <p:grpSpPr>
        <a:xfrm>
          <a:off x="0" y="0"/>
          <a:ext cx="0" cy="0"/>
          <a:chOff x="0" y="0"/>
          <a:chExt cx="0" cy="0"/>
        </a:xfrm>
      </p:grpSpPr>
      <p:sp>
        <p:nvSpPr>
          <p:cNvPr id="377" name="Google Shape;377;p5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0" i="0" lang="en-US" sz="2400" u="none" cap="none" strike="noStrike">
                <a:solidFill>
                  <a:schemeClr val="dk1"/>
                </a:solidFill>
                <a:latin typeface="Comic Sans MS"/>
                <a:ea typeface="Comic Sans MS"/>
                <a:cs typeface="Comic Sans MS"/>
                <a:sym typeface="Comic Sans MS"/>
              </a:rPr>
              <a:t>Қазақстан Республикасн құрылған кезден бастап бiрталай құқықтық актiлер қабылданып, жаңа мемлекеттiң заңды негiзiн қалай бастады. </a:t>
            </a:r>
            <a:r>
              <a:rPr b="1" i="1" lang="en-US" sz="2400" u="none" cap="none" strike="noStrike">
                <a:solidFill>
                  <a:schemeClr val="dk1"/>
                </a:solidFill>
                <a:latin typeface="Comic Sans MS"/>
                <a:ea typeface="Comic Sans MS"/>
                <a:cs typeface="Comic Sans MS"/>
                <a:sym typeface="Comic Sans MS"/>
              </a:rPr>
              <a:t>Оларға жататындар:</a:t>
            </a:r>
            <a:endParaRPr/>
          </a:p>
        </p:txBody>
      </p:sp>
      <p:sp>
        <p:nvSpPr>
          <p:cNvPr id="378" name="Google Shape;378;p5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1. Қазақ ССР-нің Мемлекеттiк егемендiгi туралы декларациясы. </a:t>
            </a:r>
            <a:endParaRPr/>
          </a:p>
          <a:p>
            <a:pPr indent="-342900" lvl="0" marL="342900" marR="0" rtl="0" algn="l">
              <a:lnSpc>
                <a:spcPct val="10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2. Қазақстан Республикасының мемлекеттiк тәуелсiздiгi туралы Заңы.</a:t>
            </a:r>
            <a:endParaRPr/>
          </a:p>
          <a:p>
            <a:pPr indent="-342900" lvl="0" marL="342900" marR="0" rtl="0" algn="l">
              <a:lnSpc>
                <a:spcPct val="10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3. 1993 жылғы және 1995 жылғы Қазақстан Республикасының Конституциялары.</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82" name="Shape 382"/>
        <p:cNvGrpSpPr/>
        <p:nvPr/>
      </p:nvGrpSpPr>
      <p:grpSpPr>
        <a:xfrm>
          <a:off x="0" y="0"/>
          <a:ext cx="0" cy="0"/>
          <a:chOff x="0" y="0"/>
          <a:chExt cx="0" cy="0"/>
        </a:xfrm>
      </p:grpSpPr>
      <p:sp>
        <p:nvSpPr>
          <p:cNvPr id="383" name="Google Shape;383;p5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Қазiргi уақытта негiзгi құқықтық құжат </a:t>
            </a:r>
            <a:endParaRPr/>
          </a:p>
        </p:txBody>
      </p:sp>
      <p:sp>
        <p:nvSpPr>
          <p:cNvPr id="384" name="Google Shape;384;p5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Қазақстан Республикасының </a:t>
            </a:r>
            <a:r>
              <a:rPr b="1" i="0" lang="en-US" sz="3200" u="none">
                <a:solidFill>
                  <a:schemeClr val="dk1"/>
                </a:solidFill>
                <a:latin typeface="Comic Sans MS"/>
                <a:ea typeface="Comic Sans MS"/>
                <a:cs typeface="Comic Sans MS"/>
                <a:sym typeface="Comic Sans MS"/>
              </a:rPr>
              <a:t>1995 жылғы 30 тамызда</a:t>
            </a:r>
            <a:r>
              <a:rPr b="0" i="0" lang="en-US" sz="3200" u="none">
                <a:solidFill>
                  <a:schemeClr val="dk1"/>
                </a:solidFill>
                <a:latin typeface="Comic Sans MS"/>
                <a:ea typeface="Comic Sans MS"/>
                <a:cs typeface="Comic Sans MS"/>
                <a:sym typeface="Comic Sans MS"/>
              </a:rPr>
              <a:t> өткен республикалық референдумында қабылданған </a:t>
            </a:r>
            <a:r>
              <a:rPr b="1" i="0" lang="en-US" sz="3200" u="none">
                <a:solidFill>
                  <a:schemeClr val="dk1"/>
                </a:solidFill>
                <a:latin typeface="Comic Sans MS"/>
                <a:ea typeface="Comic Sans MS"/>
                <a:cs typeface="Comic Sans MS"/>
                <a:sym typeface="Comic Sans MS"/>
              </a:rPr>
              <a:t>Конституциясы.</a:t>
            </a:r>
            <a:r>
              <a:rPr b="0" i="0" lang="en-US" sz="3200" u="none">
                <a:solidFill>
                  <a:schemeClr val="dk1"/>
                </a:solidFill>
                <a:latin typeface="Comic Sans MS"/>
                <a:ea typeface="Comic Sans MS"/>
                <a:cs typeface="Comic Sans MS"/>
                <a:sym typeface="Comic Sans MS"/>
              </a:rPr>
              <a:t> Ол тәуелсiздiк кезiндегi Конституциялық заңдардың қағидаларын тұжырымдап, бiр арнаға келтiрдi.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88" name="Shape 388"/>
        <p:cNvGrpSpPr/>
        <p:nvPr/>
      </p:nvGrpSpPr>
      <p:grpSpPr>
        <a:xfrm>
          <a:off x="0" y="0"/>
          <a:ext cx="0" cy="0"/>
          <a:chOff x="0" y="0"/>
          <a:chExt cx="0" cy="0"/>
        </a:xfrm>
      </p:grpSpPr>
      <p:sp>
        <p:nvSpPr>
          <p:cNvPr id="389" name="Google Shape;389;p5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0" i="0" lang="en-US" sz="3200" u="none" cap="none" strike="noStrike">
                <a:solidFill>
                  <a:schemeClr val="dk1"/>
                </a:solidFill>
                <a:latin typeface="Comic Sans MS"/>
                <a:ea typeface="Comic Sans MS"/>
                <a:cs typeface="Comic Sans MS"/>
                <a:sym typeface="Comic Sans MS"/>
              </a:rPr>
              <a:t>ҚР Конституциясы бойынша мемлекеттiк билiктiң бiрден-бiр қайнар көзi - халық. </a:t>
            </a:r>
            <a:endParaRPr/>
          </a:p>
        </p:txBody>
      </p:sp>
      <p:sp>
        <p:nvSpPr>
          <p:cNvPr id="390" name="Google Shape;390;p5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1000"/>
              <a:buFont typeface="Comic Sans MS"/>
              <a:buNone/>
            </a:pPr>
            <a:r>
              <a:rPr b="0" i="0" lang="en-US" sz="1000" u="none">
                <a:solidFill>
                  <a:schemeClr val="dk1"/>
                </a:solidFill>
                <a:latin typeface="Comic Sans MS"/>
                <a:ea typeface="Comic Sans MS"/>
                <a:cs typeface="Comic Sans MS"/>
                <a:sym typeface="Comic Sans MS"/>
              </a:rPr>
              <a:t>	</a:t>
            </a:r>
            <a:r>
              <a:rPr b="0" i="0" lang="en-US" sz="2400" u="none">
                <a:solidFill>
                  <a:schemeClr val="dk1"/>
                </a:solidFill>
                <a:latin typeface="Comic Sans MS"/>
                <a:ea typeface="Comic Sans MS"/>
                <a:cs typeface="Comic Sans MS"/>
                <a:sym typeface="Comic Sans MS"/>
              </a:rPr>
              <a:t>Халыққа, негiзiнен мемлекеттiң iшкi және сыртқы саясатын анықтау құқығы берiлген. Қазақстан халқы - тек қазақ ұлты емес, сонымен қатар Қазақстанмен тарихи тағдыры тығыз байланысты басқа ұлттар топтары. Халық дауыс беру, (референдум), талқылау, сондай-ақ Парламент депутаттарын сайлау арқылы мемлекеттiк өмiрдiң маңызды мәселелерiн шешуге қатысады. Президенттi де тiкелей халық сайлайды.</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94" name="Shape 394"/>
        <p:cNvGrpSpPr/>
        <p:nvPr/>
      </p:nvGrpSpPr>
      <p:grpSpPr>
        <a:xfrm>
          <a:off x="0" y="0"/>
          <a:ext cx="0" cy="0"/>
          <a:chOff x="0" y="0"/>
          <a:chExt cx="0" cy="0"/>
        </a:xfrm>
      </p:grpSpPr>
      <p:sp>
        <p:nvSpPr>
          <p:cNvPr id="395" name="Google Shape;395;p5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Егемендiк </a:t>
            </a:r>
            <a:endParaRPr/>
          </a:p>
        </p:txBody>
      </p:sp>
      <p:sp>
        <p:nvSpPr>
          <p:cNvPr id="396" name="Google Shape;396;p5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мемелекеттiк билiктiң бiрлiгiн, үстемдiгi мен тәуелсiздiгiн анықтайтын мемлекеттiң мәнi болып табылады. Аталған қасиеттер тығыз байланысты және солардың арқасында мемлекеттiң азаматтарын жалпыға бiрдей тең құқықпен мемлекеттiк - құқықтық бiрлiкке топтастырып отырған Қазақстан Республикасынының осындай егемендiк жайына толық сипат бере алады.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00" name="Shape 400"/>
        <p:cNvGrpSpPr/>
        <p:nvPr/>
      </p:nvGrpSpPr>
      <p:grpSpPr>
        <a:xfrm>
          <a:off x="0" y="0"/>
          <a:ext cx="0" cy="0"/>
          <a:chOff x="0" y="0"/>
          <a:chExt cx="0" cy="0"/>
        </a:xfrm>
      </p:grpSpPr>
      <p:sp>
        <p:nvSpPr>
          <p:cNvPr id="401" name="Google Shape;401;p5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Республика мемлекеттiк билiгiнiң тәуелсiздiгi </a:t>
            </a:r>
            <a:endParaRPr/>
          </a:p>
        </p:txBody>
      </p:sp>
      <p:sp>
        <p:nvSpPr>
          <p:cNvPr id="402" name="Google Shape;402;p5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оның мемлекетаралық қатынастағы егемендiгi. Қазақстан мемелекетiнiң басқа бiр мемлекеттiң билiгiне бағынбауы, оның дербестiгiн, сөзсiз сыртқы саясаттық құқықтық субьектiлiгiн бiлдiредi. Ешқандай басқа мемлекеттiң Қазақстанның iшкi iстерiне араласуға құқығы жоқ, өйткенi ол - егемендi ел.</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06" name="Shape 406"/>
        <p:cNvGrpSpPr/>
        <p:nvPr/>
      </p:nvGrpSpPr>
      <p:grpSpPr>
        <a:xfrm>
          <a:off x="0" y="0"/>
          <a:ext cx="0" cy="0"/>
          <a:chOff x="0" y="0"/>
          <a:chExt cx="0" cy="0"/>
        </a:xfrm>
      </p:grpSpPr>
      <p:sp>
        <p:nvSpPr>
          <p:cNvPr id="407" name="Google Shape;407;p6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Республикадағы мемлекеттiк билiк бiртұтас, </a:t>
            </a:r>
            <a:endParaRPr/>
          </a:p>
        </p:txBody>
      </p:sp>
      <p:sp>
        <p:nvSpPr>
          <p:cNvPr id="408" name="Google Shape;408;p6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өйткенi оның бiрден-бiр бастауы - Қазақстан халқы және мемлекеттiң егемендiгi бөлiнбейдi. Әйтсе де, бұл билiк өзiнiң бөлiну принципiне сәйкес </a:t>
            </a:r>
            <a:r>
              <a:rPr b="1" i="0" lang="en-US" sz="2800" u="none">
                <a:solidFill>
                  <a:schemeClr val="dk1"/>
                </a:solidFill>
                <a:latin typeface="Comic Sans MS"/>
                <a:ea typeface="Comic Sans MS"/>
                <a:cs typeface="Comic Sans MS"/>
                <a:sym typeface="Comic Sans MS"/>
              </a:rPr>
              <a:t>заң шығарушы,</a:t>
            </a:r>
            <a:r>
              <a:rPr b="0" i="0" lang="en-US" sz="2800" u="none">
                <a:solidFill>
                  <a:schemeClr val="dk1"/>
                </a:solidFill>
                <a:latin typeface="Comic Sans MS"/>
                <a:ea typeface="Comic Sans MS"/>
                <a:cs typeface="Comic Sans MS"/>
                <a:sym typeface="Comic Sans MS"/>
              </a:rPr>
              <a:t> </a:t>
            </a:r>
            <a:r>
              <a:rPr b="1" i="0" lang="en-US" sz="2800" u="none">
                <a:solidFill>
                  <a:schemeClr val="dk1"/>
                </a:solidFill>
                <a:latin typeface="Comic Sans MS"/>
                <a:ea typeface="Comic Sans MS"/>
                <a:cs typeface="Comic Sans MS"/>
                <a:sym typeface="Comic Sans MS"/>
              </a:rPr>
              <a:t>атқарушы </a:t>
            </a:r>
            <a:r>
              <a:rPr b="0" i="0" lang="en-US" sz="2800" u="none">
                <a:solidFill>
                  <a:schemeClr val="dk1"/>
                </a:solidFill>
                <a:latin typeface="Comic Sans MS"/>
                <a:ea typeface="Comic Sans MS"/>
                <a:cs typeface="Comic Sans MS"/>
                <a:sym typeface="Comic Sans MS"/>
              </a:rPr>
              <a:t>және </a:t>
            </a:r>
            <a:r>
              <a:rPr b="1" i="0" lang="en-US" sz="2800" u="none">
                <a:solidFill>
                  <a:schemeClr val="dk1"/>
                </a:solidFill>
                <a:latin typeface="Comic Sans MS"/>
                <a:ea typeface="Comic Sans MS"/>
                <a:cs typeface="Comic Sans MS"/>
                <a:sym typeface="Comic Sans MS"/>
              </a:rPr>
              <a:t>сот тармақтарына</a:t>
            </a:r>
            <a:r>
              <a:rPr b="0" i="0" lang="en-US" sz="2800" u="none">
                <a:solidFill>
                  <a:schemeClr val="dk1"/>
                </a:solidFill>
                <a:latin typeface="Comic Sans MS"/>
                <a:ea typeface="Comic Sans MS"/>
                <a:cs typeface="Comic Sans MS"/>
                <a:sym typeface="Comic Sans MS"/>
              </a:rPr>
              <a:t> бөлiнiп, олардың тежемелiк әрi тепе-теңдiк жүйесiн пайдалану арқылы жүзеге асырылады (Конституцияның 3 - бабы). </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12" name="Shape 412"/>
        <p:cNvGrpSpPr/>
        <p:nvPr/>
      </p:nvGrpSpPr>
      <p:grpSpPr>
        <a:xfrm>
          <a:off x="0" y="0"/>
          <a:ext cx="0" cy="0"/>
          <a:chOff x="0" y="0"/>
          <a:chExt cx="0" cy="0"/>
        </a:xfrm>
      </p:grpSpPr>
      <p:sp>
        <p:nvSpPr>
          <p:cNvPr id="413" name="Google Shape;413;p6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Егемен Қазақстан Республикасының мемлекеттiк рәмiздерi:</a:t>
            </a:r>
            <a:r>
              <a:rPr b="0" i="0" lang="en-US" sz="3600" u="none" cap="none" strike="noStrike">
                <a:solidFill>
                  <a:schemeClr val="dk1"/>
                </a:solidFill>
                <a:latin typeface="Comic Sans MS"/>
                <a:ea typeface="Comic Sans MS"/>
                <a:cs typeface="Comic Sans MS"/>
                <a:sym typeface="Comic Sans MS"/>
              </a:rPr>
              <a:t> </a:t>
            </a:r>
            <a:endParaRPr/>
          </a:p>
        </p:txBody>
      </p:sp>
      <p:sp>
        <p:nvSpPr>
          <p:cNvPr id="414" name="Google Shape;414;p6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Елтаңбасы</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Туы </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Гимнi </a:t>
            </a:r>
            <a:endParaRPr/>
          </a:p>
          <a:p>
            <a:pPr indent="-342900" lvl="0" marL="342900" marR="0" rtl="0" algn="ctr">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Әр адам мемлекеттiк рәмiздердi құрметтеуге мiндеттi.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18" name="Shape 418"/>
        <p:cNvGrpSpPr/>
        <p:nvPr/>
      </p:nvGrpSpPr>
      <p:grpSpPr>
        <a:xfrm>
          <a:off x="0" y="0"/>
          <a:ext cx="0" cy="0"/>
          <a:chOff x="0" y="0"/>
          <a:chExt cx="0" cy="0"/>
        </a:xfrm>
      </p:grpSpPr>
      <p:sp>
        <p:nvSpPr>
          <p:cNvPr id="419" name="Google Shape;419;p6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1" lang="en-US" sz="3600" u="none" cap="none" strike="noStrike">
                <a:solidFill>
                  <a:schemeClr val="dk1"/>
                </a:solidFill>
                <a:latin typeface="Comic Sans MS"/>
                <a:ea typeface="Comic Sans MS"/>
                <a:cs typeface="Comic Sans MS"/>
                <a:sym typeface="Comic Sans MS"/>
              </a:rPr>
              <a:t>Демократиялық мемлекет</a:t>
            </a:r>
            <a:r>
              <a:rPr b="0" i="0" lang="en-US" sz="3600" u="none" cap="none" strike="noStrike">
                <a:solidFill>
                  <a:schemeClr val="dk1"/>
                </a:solidFill>
                <a:latin typeface="Comic Sans MS"/>
                <a:ea typeface="Comic Sans MS"/>
                <a:cs typeface="Comic Sans MS"/>
                <a:sym typeface="Comic Sans MS"/>
              </a:rPr>
              <a:t> </a:t>
            </a:r>
            <a:endParaRPr/>
          </a:p>
        </p:txBody>
      </p:sp>
      <p:sp>
        <p:nvSpPr>
          <p:cNvPr id="420" name="Google Shape;420;p6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Қазақстан, ең алдымен, Конституция қабылдап, тiкелей мемлекет басшысын және Парламент сайлауға, өкiлеттi мерзiмi бiткен соң, оларды ауыстыруға халықтың құрылтайшылық билiгi бар ел.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0" name="Shape 100"/>
        <p:cNvGrpSpPr/>
        <p:nvPr/>
      </p:nvGrpSpPr>
      <p:grpSpPr>
        <a:xfrm>
          <a:off x="0" y="0"/>
          <a:ext cx="0" cy="0"/>
          <a:chOff x="0" y="0"/>
          <a:chExt cx="0" cy="0"/>
        </a:xfrm>
      </p:grpSpPr>
      <p:sp>
        <p:nvSpPr>
          <p:cNvPr id="101" name="Google Shape;101;p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Мемлекеттiң дамуы </a:t>
            </a:r>
            <a:endParaRPr/>
          </a:p>
        </p:txBody>
      </p:sp>
      <p:sp>
        <p:nvSpPr>
          <p:cNvPr id="102" name="Google Shape;102;p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мемлекет қоғамдық еңбек бөлiнiсiнiң, жеке меншiктiң пайда болуы нәтижесiнде алғашқы қауымдық құрылыс тапқа бөлiнуiнiң туындысы. Мемлекет жария үкiметтiң пайда болуы мен iс-әрекетiнiң нәтижесi ретiнде қалыптасатын, қоғам өмiрiн ұйымдастырудың нысаны мен оның негiзгi салаларына басшылық ететiн, қажеттi жағдайларда мемлекеттiң күш-қуатына үйренетiн басқару жүйесi.</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24" name="Shape 424"/>
        <p:cNvGrpSpPr/>
        <p:nvPr/>
      </p:nvGrpSpPr>
      <p:grpSpPr>
        <a:xfrm>
          <a:off x="0" y="0"/>
          <a:ext cx="0" cy="0"/>
          <a:chOff x="0" y="0"/>
          <a:chExt cx="0" cy="0"/>
        </a:xfrm>
      </p:grpSpPr>
      <p:sp>
        <p:nvSpPr>
          <p:cNvPr id="425" name="Google Shape;425;p6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Зайырлы мемлекет</a:t>
            </a:r>
            <a:r>
              <a:rPr b="0" i="0" lang="en-US" sz="4400" u="none" cap="none" strike="noStrike">
                <a:solidFill>
                  <a:schemeClr val="dk1"/>
                </a:solidFill>
                <a:latin typeface="Comic Sans MS"/>
                <a:ea typeface="Comic Sans MS"/>
                <a:cs typeface="Comic Sans MS"/>
                <a:sym typeface="Comic Sans MS"/>
              </a:rPr>
              <a:t> </a:t>
            </a:r>
            <a:endParaRPr/>
          </a:p>
        </p:txBody>
      </p:sp>
      <p:sp>
        <p:nvSpPr>
          <p:cNvPr id="426" name="Google Shape;426;p6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Қазақстан Республикасында дiни мекемелер мен дiн ұстаудың мемлекеттен бөлектiгiн бiлдiредi және бұл жағдай Қазақстандағы ислам мен православиелiк, тағы да басқа нанымдық ағымдарға бiрдей қатысты. </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30" name="Shape 430"/>
        <p:cNvGrpSpPr/>
        <p:nvPr/>
      </p:nvGrpSpPr>
      <p:grpSpPr>
        <a:xfrm>
          <a:off x="0" y="0"/>
          <a:ext cx="0" cy="0"/>
          <a:chOff x="0" y="0"/>
          <a:chExt cx="0" cy="0"/>
        </a:xfrm>
      </p:grpSpPr>
      <p:sp>
        <p:nvSpPr>
          <p:cNvPr id="431" name="Google Shape;431;p6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Құқықтық мемлекет</a:t>
            </a:r>
            <a:r>
              <a:rPr b="0" i="0" lang="en-US" sz="4400" u="none" cap="none" strike="noStrike">
                <a:solidFill>
                  <a:schemeClr val="dk1"/>
                </a:solidFill>
                <a:latin typeface="Comic Sans MS"/>
                <a:ea typeface="Comic Sans MS"/>
                <a:cs typeface="Comic Sans MS"/>
                <a:sym typeface="Comic Sans MS"/>
              </a:rPr>
              <a:t> </a:t>
            </a:r>
            <a:endParaRPr/>
          </a:p>
        </p:txBody>
      </p:sp>
      <p:sp>
        <p:nvSpPr>
          <p:cNvPr id="432" name="Google Shape;432;p6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жеке адам мен қоғам мүддесiн қорғайтыны, заң үстемдiгi мен құқық принциптерiне негiзделiп құрылған мемлекет.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36" name="Shape 436"/>
        <p:cNvGrpSpPr/>
        <p:nvPr/>
      </p:nvGrpSpPr>
      <p:grpSpPr>
        <a:xfrm>
          <a:off x="0" y="0"/>
          <a:ext cx="0" cy="0"/>
          <a:chOff x="0" y="0"/>
          <a:chExt cx="0" cy="0"/>
        </a:xfrm>
      </p:grpSpPr>
      <p:sp>
        <p:nvSpPr>
          <p:cNvPr id="437" name="Google Shape;437;p6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Әлеуметтiк мемлекет</a:t>
            </a:r>
            <a:r>
              <a:rPr b="0" i="0" lang="en-US" sz="4400" u="none" cap="none" strike="noStrike">
                <a:solidFill>
                  <a:schemeClr val="dk1"/>
                </a:solidFill>
                <a:latin typeface="Comic Sans MS"/>
                <a:ea typeface="Comic Sans MS"/>
                <a:cs typeface="Comic Sans MS"/>
                <a:sym typeface="Comic Sans MS"/>
              </a:rPr>
              <a:t> </a:t>
            </a:r>
            <a:endParaRPr/>
          </a:p>
        </p:txBody>
      </p:sp>
      <p:sp>
        <p:nvSpPr>
          <p:cNvPr id="438" name="Google Shape;438;p6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жекелеген топтарға немесе ұлыстарға емес қоғам мен адамға тұтас қызмет ететiн мемлекет. Ол мемлекеттiк қаржы көздерi есебiнен барлық азаматтарға мүмкiндiгiнше бiрдей мөлшерде игiлiктер көрсетiп, қоғамдағы ауыртпалықтарды да теңдей бөлу жолымен әлеуметтiк теңсiздiктi жеңiлдетуге әрекет етедi.</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42" name="Shape 442"/>
        <p:cNvGrpSpPr/>
        <p:nvPr/>
      </p:nvGrpSpPr>
      <p:grpSpPr>
        <a:xfrm>
          <a:off x="0" y="0"/>
          <a:ext cx="0" cy="0"/>
          <a:chOff x="0" y="0"/>
          <a:chExt cx="0" cy="0"/>
        </a:xfrm>
      </p:grpSpPr>
      <p:sp>
        <p:nvSpPr>
          <p:cNvPr id="443" name="Google Shape;443;p6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1" lang="en-US" sz="2800" u="none" cap="none" strike="noStrike">
                <a:solidFill>
                  <a:schemeClr val="dk1"/>
                </a:solidFill>
                <a:latin typeface="Comic Sans MS"/>
                <a:ea typeface="Comic Sans MS"/>
                <a:cs typeface="Comic Sans MS"/>
                <a:sym typeface="Comic Sans MS"/>
              </a:rPr>
              <a:t>Қазақстанда сайлау жүйесiнiң екi түрi қолданылады</a:t>
            </a:r>
            <a:r>
              <a:rPr b="1" i="0" lang="en-US" sz="2800" u="none" cap="none" strike="noStrike">
                <a:solidFill>
                  <a:schemeClr val="dk1"/>
                </a:solidFill>
                <a:latin typeface="Comic Sans MS"/>
                <a:ea typeface="Comic Sans MS"/>
                <a:cs typeface="Comic Sans MS"/>
                <a:sym typeface="Comic Sans MS"/>
              </a:rPr>
              <a:t>:</a:t>
            </a:r>
            <a:r>
              <a:rPr b="0" i="0" lang="en-US" sz="2800" u="none" cap="none" strike="noStrike">
                <a:solidFill>
                  <a:schemeClr val="dk1"/>
                </a:solidFill>
                <a:latin typeface="Comic Sans MS"/>
                <a:ea typeface="Comic Sans MS"/>
                <a:cs typeface="Comic Sans MS"/>
                <a:sym typeface="Comic Sans MS"/>
              </a:rPr>
              <a:t> </a:t>
            </a:r>
            <a:r>
              <a:rPr b="1" i="0" lang="en-US" sz="2800" u="none" cap="none" strike="noStrike">
                <a:solidFill>
                  <a:schemeClr val="dk1"/>
                </a:solidFill>
                <a:latin typeface="Comic Sans MS"/>
                <a:ea typeface="Comic Sans MS"/>
                <a:cs typeface="Comic Sans MS"/>
                <a:sym typeface="Comic Sans MS"/>
              </a:rPr>
              <a:t>төте сайлау</a:t>
            </a:r>
            <a:r>
              <a:rPr b="0" i="0" lang="en-US" sz="2800" u="none" cap="none" strike="noStrike">
                <a:solidFill>
                  <a:schemeClr val="dk1"/>
                </a:solidFill>
                <a:latin typeface="Comic Sans MS"/>
                <a:ea typeface="Comic Sans MS"/>
                <a:cs typeface="Comic Sans MS"/>
                <a:sym typeface="Comic Sans MS"/>
              </a:rPr>
              <a:t> </a:t>
            </a:r>
            <a:r>
              <a:rPr b="1" i="0" lang="en-US" sz="2800" u="none" cap="none" strike="noStrike">
                <a:solidFill>
                  <a:schemeClr val="dk1"/>
                </a:solidFill>
                <a:latin typeface="Comic Sans MS"/>
                <a:ea typeface="Comic Sans MS"/>
                <a:cs typeface="Comic Sans MS"/>
                <a:sym typeface="Comic Sans MS"/>
              </a:rPr>
              <a:t>және жанама сайлау.</a:t>
            </a:r>
            <a:r>
              <a:rPr b="0" i="0" lang="en-US" sz="2800" u="none" cap="none" strike="noStrike">
                <a:solidFill>
                  <a:schemeClr val="dk1"/>
                </a:solidFill>
                <a:latin typeface="Comic Sans MS"/>
                <a:ea typeface="Comic Sans MS"/>
                <a:cs typeface="Comic Sans MS"/>
                <a:sym typeface="Comic Sans MS"/>
              </a:rPr>
              <a:t> </a:t>
            </a:r>
            <a:endParaRPr/>
          </a:p>
        </p:txBody>
      </p:sp>
      <p:sp>
        <p:nvSpPr>
          <p:cNvPr id="444" name="Google Shape;444;p6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2000" u="none">
                <a:solidFill>
                  <a:schemeClr val="dk1"/>
                </a:solidFill>
                <a:latin typeface="Comic Sans MS"/>
                <a:ea typeface="Comic Sans MS"/>
                <a:cs typeface="Comic Sans MS"/>
                <a:sym typeface="Comic Sans MS"/>
              </a:rPr>
              <a:t>Қазақстан Президентi, Мәжiлiс және Мәслихат депутаттарн төте сайлау жүйесi арқылы сайланады. Мәжiлiс депутаттарын сайлау жалпыға бiрдей, тең және төте сайлау құқығының негiзiнде жасырын дауыс беру арқылы жүзеге асырылады. Мәжiлiс депутаттарының кезектi сайлауы Парламенттiң, жұмыс iстеп тұрған сайлану өкiлеттiлiгiнiң, мерзiмi аяқталғанға дейiнгi екi айдан кешiктiрiлмей өткiзiледi. </a:t>
            </a:r>
            <a:endParaRPr/>
          </a:p>
          <a:p>
            <a:pPr indent="-342900" lvl="0" marL="342900" marR="0" rtl="0" algn="ctr">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Жергiлiктi органдарды — мәслихаттарды жалпыға бiрдей, тек, төте сайлау құқығы негiзiнде жасырын дауыс беру арқылы төрт жыл мерзiмге халық сайлайды. Жиырма жасқа толған азамат мәслихат депутаты болып сайлана алады. Республика азаматы бip мәслихаттың ғана депутаты бола алады.</a:t>
            </a:r>
            <a:endParaRPr/>
          </a:p>
          <a:p>
            <a:pPr indent="-342900" lvl="0" marL="342900" marR="0" rtl="0" algn="ctr">
              <a:lnSpc>
                <a:spcPct val="80000"/>
              </a:lnSpc>
              <a:spcBef>
                <a:spcPts val="400"/>
              </a:spcBef>
              <a:spcAft>
                <a:spcPts val="0"/>
              </a:spcAft>
              <a:buClr>
                <a:schemeClr val="dk1"/>
              </a:buClr>
              <a:buSzPts val="2000"/>
              <a:buFont typeface="Comic Sans MS"/>
              <a:buNone/>
            </a:pPr>
            <a:r>
              <a:rPr b="0" i="0" lang="en-US" sz="2000" u="none">
                <a:solidFill>
                  <a:schemeClr val="dk1"/>
                </a:solidFill>
                <a:latin typeface="Comic Sans MS"/>
                <a:ea typeface="Comic Sans MS"/>
                <a:cs typeface="Comic Sans MS"/>
                <a:sym typeface="Comic Sans MS"/>
              </a:rPr>
              <a:t>	Сенат депутаттары жанама сайлау құқығы негiзiнде жасырын дауыс беру жолымен сайланады. Сайланған Сенат депутаттарының жартысы әрбiр екi жыл сайын қайта сайланып отырады.</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48" name="Shape 448"/>
        <p:cNvGrpSpPr/>
        <p:nvPr/>
      </p:nvGrpSpPr>
      <p:grpSpPr>
        <a:xfrm>
          <a:off x="0" y="0"/>
          <a:ext cx="0" cy="0"/>
          <a:chOff x="0" y="0"/>
          <a:chExt cx="0" cy="0"/>
        </a:xfrm>
      </p:grpSpPr>
      <p:sp>
        <p:nvSpPr>
          <p:cNvPr id="449" name="Google Shape;449;p6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Адам құқықтары мен бостандықтарын: </a:t>
            </a:r>
            <a:endParaRPr/>
          </a:p>
        </p:txBody>
      </p:sp>
      <p:sp>
        <p:nvSpPr>
          <p:cNvPr id="450" name="Google Shape;450;p6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Жеке немесе өзіндік, </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саяси, </a:t>
            </a:r>
            <a:endParaRPr/>
          </a:p>
          <a:p>
            <a:pPr indent="-342900" lvl="0" marL="342900" marR="0" rtl="0" algn="l">
              <a:lnSpc>
                <a:spcPct val="100000"/>
              </a:lnSpc>
              <a:spcBef>
                <a:spcPts val="64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экономикалық</a:t>
            </a:r>
            <a:r>
              <a:rPr b="0" i="1" lang="en-US" sz="3200" u="none">
                <a:solidFill>
                  <a:schemeClr val="dk1"/>
                </a:solidFill>
                <a:latin typeface="Comic Sans MS"/>
                <a:ea typeface="Comic Sans MS"/>
                <a:cs typeface="Comic Sans MS"/>
                <a:sym typeface="Comic Sans MS"/>
              </a:rPr>
              <a:t> </a:t>
            </a:r>
            <a:r>
              <a:rPr b="1" i="0" lang="en-US" sz="3200" u="none">
                <a:solidFill>
                  <a:schemeClr val="dk1"/>
                </a:solidFill>
                <a:latin typeface="Comic Sans MS"/>
                <a:ea typeface="Comic Sans MS"/>
                <a:cs typeface="Comic Sans MS"/>
                <a:sym typeface="Comic Sans MS"/>
              </a:rPr>
              <a:t>және әлеуметтiк</a:t>
            </a:r>
            <a:r>
              <a:rPr b="0" i="0" lang="en-US" sz="3200" u="none">
                <a:solidFill>
                  <a:schemeClr val="dk1"/>
                </a:solidFill>
                <a:latin typeface="Comic Sans MS"/>
                <a:ea typeface="Comic Sans MS"/>
                <a:cs typeface="Comic Sans MS"/>
                <a:sym typeface="Comic Sans MS"/>
              </a:rPr>
              <a:t> топтарға бөлуге болады. </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54" name="Shape 454"/>
        <p:cNvGrpSpPr/>
        <p:nvPr/>
      </p:nvGrpSpPr>
      <p:grpSpPr>
        <a:xfrm>
          <a:off x="0" y="0"/>
          <a:ext cx="0" cy="0"/>
          <a:chOff x="0" y="0"/>
          <a:chExt cx="0" cy="0"/>
        </a:xfrm>
      </p:grpSpPr>
      <p:sp>
        <p:nvSpPr>
          <p:cNvPr id="455" name="Google Shape;455;p6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Қазақстан Республикасы азаматтарының негiзгi мiндеттерi:</a:t>
            </a:r>
            <a:endParaRPr/>
          </a:p>
        </p:txBody>
      </p:sp>
      <p:sp>
        <p:nvSpPr>
          <p:cNvPr id="456" name="Google Shape;456;p6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Қазақстан Республикасының Конституциясын және басқа заңдарды сақтау, басқа адамдардың құқықтарын, бостандықтарын, ар-намысы мен қaдip-қacиeтiн құрметтеу, салықтар мен алымдарды төлеу, т. б. жатады.</a:t>
            </a:r>
            <a:endParaRPr/>
          </a:p>
          <a:p>
            <a:pPr indent="-342900" lvl="0" marL="342900" marR="0" rtl="0" algn="ctr">
              <a:lnSpc>
                <a:spcPct val="100000"/>
              </a:lnSpc>
              <a:spcBef>
                <a:spcPts val="56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Әр азамат Республиканың </a:t>
            </a:r>
            <a:r>
              <a:rPr b="1" i="0" lang="en-US" sz="2800" u="none">
                <a:solidFill>
                  <a:schemeClr val="dk1"/>
                </a:solidFill>
                <a:latin typeface="Comic Sans MS"/>
                <a:ea typeface="Comic Sans MS"/>
                <a:cs typeface="Comic Sans MS"/>
                <a:sym typeface="Comic Sans MS"/>
              </a:rPr>
              <a:t>мемлекеттiк рәмiздерiн құрметтеуге</a:t>
            </a:r>
            <a:r>
              <a:rPr b="0" i="1" lang="en-US" sz="2800" u="none">
                <a:solidFill>
                  <a:schemeClr val="dk1"/>
                </a:solidFill>
                <a:latin typeface="Comic Sans MS"/>
                <a:ea typeface="Comic Sans MS"/>
                <a:cs typeface="Comic Sans MS"/>
                <a:sym typeface="Comic Sans MS"/>
              </a:rPr>
              <a:t> </a:t>
            </a:r>
            <a:r>
              <a:rPr b="1" i="0" lang="en-US" sz="2800" u="none">
                <a:solidFill>
                  <a:schemeClr val="dk1"/>
                </a:solidFill>
                <a:latin typeface="Comic Sans MS"/>
                <a:ea typeface="Comic Sans MS"/>
                <a:cs typeface="Comic Sans MS"/>
                <a:sym typeface="Comic Sans MS"/>
              </a:rPr>
              <a:t>мiндеттi.</a:t>
            </a:r>
            <a:r>
              <a:rPr b="0" i="0" lang="en-US" sz="28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60" name="Shape 460"/>
        <p:cNvGrpSpPr/>
        <p:nvPr/>
      </p:nvGrpSpPr>
      <p:grpSpPr>
        <a:xfrm>
          <a:off x="0" y="0"/>
          <a:ext cx="0" cy="0"/>
          <a:chOff x="0" y="0"/>
          <a:chExt cx="0" cy="0"/>
        </a:xfrm>
      </p:grpSpPr>
      <p:sp>
        <p:nvSpPr>
          <p:cNvPr id="461" name="Google Shape;461;p6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0" lang="en-US" sz="2000" u="none" cap="none" strike="noStrike">
                <a:solidFill>
                  <a:schemeClr val="dk1"/>
                </a:solidFill>
                <a:latin typeface="Comic Sans MS"/>
                <a:ea typeface="Comic Sans MS"/>
                <a:cs typeface="Comic Sans MS"/>
                <a:sym typeface="Comic Sans MS"/>
              </a:rPr>
              <a:t>4-тақырып. Қазақстан Республикасындағы  мемлекеттік басқару және әкімшілік құқық. Әкімшілік жауапкершілік</a:t>
            </a:r>
            <a:br>
              <a:rPr b="1" i="0" lang="en-US" sz="2000" u="none" cap="none" strike="noStrike">
                <a:solidFill>
                  <a:schemeClr val="dk1"/>
                </a:solidFill>
                <a:latin typeface="Comic Sans MS"/>
                <a:ea typeface="Comic Sans MS"/>
                <a:cs typeface="Comic Sans MS"/>
                <a:sym typeface="Comic Sans MS"/>
              </a:rPr>
            </a:br>
            <a:r>
              <a:rPr b="1" i="0" lang="en-US" sz="2000" u="none" cap="none" strike="noStrike">
                <a:solidFill>
                  <a:schemeClr val="dk1"/>
                </a:solidFill>
                <a:latin typeface="Comic Sans MS"/>
                <a:ea typeface="Comic Sans MS"/>
                <a:cs typeface="Comic Sans MS"/>
                <a:sym typeface="Comic Sans MS"/>
              </a:rPr>
              <a:t> </a:t>
            </a:r>
            <a:endParaRPr/>
          </a:p>
        </p:txBody>
      </p:sp>
      <p:sp>
        <p:nvSpPr>
          <p:cNvPr id="462" name="Google Shape;462;p6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Әкімшілік құқықтың пәні мен әдісі. Әкімшілік құқықтың қайнар көздері. </a:t>
            </a:r>
            <a:endParaRPr/>
          </a:p>
          <a:p>
            <a:pPr indent="-342900" lvl="0" marL="342900" marR="0" rtl="0" algn="l">
              <a:lnSpc>
                <a:spcPct val="8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Әкімшілік-құқықтық нормалар ұғымы, олардың ерекшеліктері. </a:t>
            </a:r>
            <a:endParaRPr/>
          </a:p>
          <a:p>
            <a:pPr indent="-342900" lvl="0" marL="342900" marR="0" rtl="0" algn="l">
              <a:lnSpc>
                <a:spcPct val="8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Әкімшілік-құқықтық қатынастар, олардың түрлері мен ерекшеліктері.</a:t>
            </a:r>
            <a:endParaRPr/>
          </a:p>
          <a:p>
            <a:pPr indent="-342900" lvl="0" marL="342900" marR="0" rtl="0" algn="l">
              <a:lnSpc>
                <a:spcPct val="8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Әкімшілік құқықбұзушылық ұғымы, оның белгі-нышандары. </a:t>
            </a:r>
            <a:endParaRPr/>
          </a:p>
          <a:p>
            <a:pPr indent="-342900" lvl="0" marL="342900" marR="0" rtl="0" algn="l">
              <a:lnSpc>
                <a:spcPct val="8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Әкімшілік жауапкершілік ұғымы, оның қағидалары. </a:t>
            </a:r>
            <a:endParaRPr/>
          </a:p>
          <a:p>
            <a:pPr indent="-342900" lvl="0" marL="342900" marR="0" rtl="0" algn="l">
              <a:lnSpc>
                <a:spcPct val="80000"/>
              </a:lnSpc>
              <a:spcBef>
                <a:spcPts val="480"/>
              </a:spcBef>
              <a:spcAft>
                <a:spcPts val="0"/>
              </a:spcAft>
              <a:buClr>
                <a:schemeClr val="dk1"/>
              </a:buClr>
              <a:buSzPts val="2400"/>
              <a:buFont typeface="Comic Sans MS"/>
              <a:buChar char="•"/>
            </a:pPr>
            <a:r>
              <a:rPr b="1" i="0" lang="en-US" sz="2400" u="none">
                <a:solidFill>
                  <a:schemeClr val="dk1"/>
                </a:solidFill>
                <a:latin typeface="Comic Sans MS"/>
                <a:ea typeface="Comic Sans MS"/>
                <a:cs typeface="Comic Sans MS"/>
                <a:sym typeface="Comic Sans MS"/>
              </a:rPr>
              <a:t>Әкімшілік шаралардың түрлері.</a:t>
            </a:r>
            <a:endParaRPr/>
          </a:p>
          <a:p>
            <a:pPr indent="-190500" lvl="0" marL="342900" marR="0" rtl="0" algn="l">
              <a:lnSpc>
                <a:spcPct val="100000"/>
              </a:lnSpc>
              <a:spcBef>
                <a:spcPts val="480"/>
              </a:spcBef>
              <a:spcAft>
                <a:spcPts val="0"/>
              </a:spcAft>
              <a:buClr>
                <a:schemeClr val="dk1"/>
              </a:buClr>
              <a:buSzPts val="2400"/>
              <a:buFont typeface="Comic Sans MS"/>
              <a:buNone/>
            </a:pPr>
            <a:r>
              <a:t/>
            </a:r>
            <a:endParaRPr b="1" i="0" sz="2400" u="none">
              <a:solidFill>
                <a:schemeClr val="dk1"/>
              </a:solidFill>
              <a:latin typeface="Comic Sans MS"/>
              <a:ea typeface="Comic Sans MS"/>
              <a:cs typeface="Comic Sans MS"/>
              <a:sym typeface="Comic Sans MS"/>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66" name="Shape 466"/>
        <p:cNvGrpSpPr/>
        <p:nvPr/>
      </p:nvGrpSpPr>
      <p:grpSpPr>
        <a:xfrm>
          <a:off x="0" y="0"/>
          <a:ext cx="0" cy="0"/>
          <a:chOff x="0" y="0"/>
          <a:chExt cx="0" cy="0"/>
        </a:xfrm>
      </p:grpSpPr>
      <p:sp>
        <p:nvSpPr>
          <p:cNvPr id="467" name="Google Shape;467;p7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Әкiмшiлiк құқық</a:t>
            </a:r>
            <a:r>
              <a:rPr b="0" i="0" lang="en-US" sz="4400" u="none" cap="none" strike="noStrike">
                <a:solidFill>
                  <a:schemeClr val="dk1"/>
                </a:solidFill>
                <a:latin typeface="Comic Sans MS"/>
                <a:ea typeface="Comic Sans MS"/>
                <a:cs typeface="Comic Sans MS"/>
                <a:sym typeface="Comic Sans MS"/>
              </a:rPr>
              <a:t> </a:t>
            </a:r>
            <a:endParaRPr/>
          </a:p>
        </p:txBody>
      </p:sp>
      <p:sp>
        <p:nvSpPr>
          <p:cNvPr id="468" name="Google Shape;468;p7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	</a:t>
            </a:r>
            <a:r>
              <a:rPr b="0" i="0" lang="en-US" sz="2800" u="none">
                <a:solidFill>
                  <a:schemeClr val="dk1"/>
                </a:solidFill>
                <a:latin typeface="Comic Sans MS"/>
                <a:ea typeface="Comic Sans MS"/>
                <a:cs typeface="Comic Sans MS"/>
                <a:sym typeface="Comic Sans MS"/>
              </a:rPr>
              <a:t>мемлекеттiк басқарушы органдардың басқарушы-жарлықшы қызметiн реттейтiн құқықтық нормалар жиынтығы. Әкімшілік құқығы құқық жүйесі салаларының бір түрі ретінде, қоғамдық қатынастады реттейтін, мемлекетті басқару қызметі үрдісінде пайдаланылатын мемлекеттік аппараттың тәртіптелген жұмысын қамтамасыз ететін құқық.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72" name="Shape 472"/>
        <p:cNvGrpSpPr/>
        <p:nvPr/>
      </p:nvGrpSpPr>
      <p:grpSpPr>
        <a:xfrm>
          <a:off x="0" y="0"/>
          <a:ext cx="0" cy="0"/>
          <a:chOff x="0" y="0"/>
          <a:chExt cx="0" cy="0"/>
        </a:xfrm>
      </p:grpSpPr>
      <p:sp>
        <p:nvSpPr>
          <p:cNvPr id="473" name="Google Shape;473;p7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Әкiмшiлiк-құқықтық нормалар</a:t>
            </a:r>
            <a:r>
              <a:rPr b="1" i="0" lang="en-US" sz="4400" u="none" cap="none" strike="noStrike">
                <a:solidFill>
                  <a:schemeClr val="dk1"/>
                </a:solidFill>
                <a:latin typeface="Comic Sans MS"/>
                <a:ea typeface="Comic Sans MS"/>
                <a:cs typeface="Comic Sans MS"/>
                <a:sym typeface="Comic Sans MS"/>
              </a:rPr>
              <a:t> дегенiмiз </a:t>
            </a:r>
            <a:endParaRPr/>
          </a:p>
        </p:txBody>
      </p:sp>
      <p:sp>
        <p:nvSpPr>
          <p:cNvPr id="474" name="Google Shape;474;p7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заң шығарушы, атқарушы органдар орнататын, рұқсат етiлген iс-қимылды және атқару билiгiндегi қоғамдық қатынастарды реттейтiн ережелер.</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78" name="Shape 478"/>
        <p:cNvGrpSpPr/>
        <p:nvPr/>
      </p:nvGrpSpPr>
      <p:grpSpPr>
        <a:xfrm>
          <a:off x="0" y="0"/>
          <a:ext cx="0" cy="0"/>
          <a:chOff x="0" y="0"/>
          <a:chExt cx="0" cy="0"/>
        </a:xfrm>
      </p:grpSpPr>
      <p:sp>
        <p:nvSpPr>
          <p:cNvPr id="479" name="Google Shape;479;p7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Әкімшілік құқығының қайнар көздеріне</a:t>
            </a:r>
            <a:r>
              <a:rPr b="0" i="0" lang="en-US" sz="4400" u="none" cap="none" strike="noStrike">
                <a:solidFill>
                  <a:schemeClr val="dk1"/>
                </a:solidFill>
                <a:latin typeface="Comic Sans MS"/>
                <a:ea typeface="Comic Sans MS"/>
                <a:cs typeface="Comic Sans MS"/>
                <a:sym typeface="Comic Sans MS"/>
              </a:rPr>
              <a:t> </a:t>
            </a:r>
            <a:endParaRPr/>
          </a:p>
        </p:txBody>
      </p:sp>
      <p:sp>
        <p:nvSpPr>
          <p:cNvPr id="480" name="Google Shape;480;p7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Қазақстан Республикасының Конституциясы, Қазақстан Республикасының 2001 жылғы 30 қаңтарында қабылданған “әкiмшiлiк құқық бұзушылық” кодексi және басқа да құқықтық-нормативтiк кесiмдер жасайды.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6" name="Shape 106"/>
        <p:cNvGrpSpPr/>
        <p:nvPr/>
      </p:nvGrpSpPr>
      <p:grpSpPr>
        <a:xfrm>
          <a:off x="0" y="0"/>
          <a:ext cx="0" cy="0"/>
          <a:chOff x="0" y="0"/>
          <a:chExt cx="0" cy="0"/>
        </a:xfrm>
      </p:grpSpPr>
      <p:sp>
        <p:nvSpPr>
          <p:cNvPr id="107" name="Google Shape;107;p1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Құқықтың дамуы</a:t>
            </a:r>
            <a:r>
              <a:rPr b="0" i="0" lang="en-US" sz="3600" u="none" cap="none" strike="noStrike">
                <a:solidFill>
                  <a:schemeClr val="dk1"/>
                </a:solidFill>
                <a:latin typeface="Comic Sans MS"/>
                <a:ea typeface="Comic Sans MS"/>
                <a:cs typeface="Comic Sans MS"/>
                <a:sym typeface="Comic Sans MS"/>
              </a:rPr>
              <a:t> </a:t>
            </a:r>
            <a:endParaRPr/>
          </a:p>
        </p:txBody>
      </p:sp>
      <p:sp>
        <p:nvSpPr>
          <p:cNvPr id="108" name="Google Shape;108;p1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2400"/>
              <a:buFont typeface="Comic Sans MS"/>
              <a:buNone/>
            </a:pPr>
            <a:r>
              <a:rPr b="0" i="0" lang="en-US" sz="2400" u="none">
                <a:solidFill>
                  <a:schemeClr val="dk1"/>
                </a:solidFill>
                <a:latin typeface="Comic Sans MS"/>
                <a:ea typeface="Comic Sans MS"/>
                <a:cs typeface="Comic Sans MS"/>
                <a:sym typeface="Comic Sans MS"/>
              </a:rPr>
              <a:t>	адам қоғамының дұрыс өмiр сүруiнiң негiзгi обьективтiк заңдылықтарының бiрi. Ол - әлеуметтiк нормалардың қалыптасып, қоғамдағы қарым-қатынастарды реттеп, басқаруы және әлеуметтік нормалардың (әдет-ғұрып, салт-дәстүр, мораль, дiни нормалары) қоғамның даму процесiнде бiрте-бiрте құқықтық нормаларға айналуы. Сонымен, қоғамда мемлекеттiң өзi қабылдаған, бекiткен құқықтың жаңа түрлерi пайда болды: </a:t>
            </a:r>
            <a:r>
              <a:rPr b="1" i="1" lang="en-US" sz="2400" u="none">
                <a:solidFill>
                  <a:schemeClr val="dk1"/>
                </a:solidFill>
                <a:latin typeface="Comic Sans MS"/>
                <a:ea typeface="Comic Sans MS"/>
                <a:cs typeface="Comic Sans MS"/>
                <a:sym typeface="Comic Sans MS"/>
              </a:rPr>
              <a:t>заң, заңға тәуелдi кесiмдер, шарттық нормалар, заң күшi бар соттың шешiмдерi.</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84" name="Shape 484"/>
        <p:cNvGrpSpPr/>
        <p:nvPr/>
      </p:nvGrpSpPr>
      <p:grpSpPr>
        <a:xfrm>
          <a:off x="0" y="0"/>
          <a:ext cx="0" cy="0"/>
          <a:chOff x="0" y="0"/>
          <a:chExt cx="0" cy="0"/>
        </a:xfrm>
      </p:grpSpPr>
      <p:sp>
        <p:nvSpPr>
          <p:cNvPr id="485" name="Google Shape;485;p7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Атқарушы билiк </a:t>
            </a:r>
            <a:endParaRPr/>
          </a:p>
        </p:txBody>
      </p:sp>
      <p:sp>
        <p:nvSpPr>
          <p:cNvPr id="486" name="Google Shape;486;p7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мемлекеттiк басқару органдары жүйесiнен тұрады, ал бұл жүйеге Үкiмет, министрлiктер, мемлекеттiк комитеттер мен мекемелер, жергiлiктi атқарушы органдар, мемлекеттiк кәсiпорындар және мемлекеттiк мекемелердiң әкiмшiлiктерi жатады.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90" name="Shape 490"/>
        <p:cNvGrpSpPr/>
        <p:nvPr/>
      </p:nvGrpSpPr>
      <p:grpSpPr>
        <a:xfrm>
          <a:off x="0" y="0"/>
          <a:ext cx="0" cy="0"/>
          <a:chOff x="0" y="0"/>
          <a:chExt cx="0" cy="0"/>
        </a:xfrm>
      </p:grpSpPr>
      <p:sp>
        <p:nvSpPr>
          <p:cNvPr id="491" name="Google Shape;491;p7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cap="none" strike="noStrike">
                <a:solidFill>
                  <a:schemeClr val="dk1"/>
                </a:solidFill>
                <a:latin typeface="Comic Sans MS"/>
                <a:ea typeface="Comic Sans MS"/>
                <a:cs typeface="Comic Sans MS"/>
                <a:sym typeface="Comic Sans MS"/>
              </a:rPr>
              <a:t>Қазіргі кезде төмендегі салалар бойынша республиканың мынадай орталық атқарушы органдары бар:</a:t>
            </a:r>
            <a:endParaRPr/>
          </a:p>
        </p:txBody>
      </p:sp>
      <p:sp>
        <p:nvSpPr>
          <p:cNvPr id="492" name="Google Shape;492;p7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r>
              <a:rPr b="1" i="0" lang="en-US" sz="3200" u="none">
                <a:solidFill>
                  <a:schemeClr val="dk1"/>
                </a:solidFill>
                <a:latin typeface="Comic Sans MS"/>
                <a:ea typeface="Comic Sans MS"/>
                <a:cs typeface="Comic Sans MS"/>
                <a:sym typeface="Comic Sans MS"/>
              </a:rPr>
              <a:t>А. Экономика салалары бойынша;</a:t>
            </a:r>
            <a:endParaRPr/>
          </a:p>
          <a:p>
            <a:pPr indent="-342900" lvl="0" marL="342900" marR="0" rtl="0" algn="l">
              <a:lnSpc>
                <a:spcPct val="100000"/>
              </a:lnSpc>
              <a:spcBef>
                <a:spcPts val="64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	Б. Әлеуметтік мәдениет салалары бойынша;</a:t>
            </a:r>
            <a:endParaRPr/>
          </a:p>
          <a:p>
            <a:pPr indent="-342900" lvl="0" marL="342900" marR="0" rtl="0" algn="l">
              <a:lnSpc>
                <a:spcPct val="100000"/>
              </a:lnSpc>
              <a:spcBef>
                <a:spcPts val="64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	В. Әкімшілік саяси қызмет салалары бойынша.</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96" name="Shape 496"/>
        <p:cNvGrpSpPr/>
        <p:nvPr/>
      </p:nvGrpSpPr>
      <p:grpSpPr>
        <a:xfrm>
          <a:off x="0" y="0"/>
          <a:ext cx="0" cy="0"/>
          <a:chOff x="0" y="0"/>
          <a:chExt cx="0" cy="0"/>
        </a:xfrm>
      </p:grpSpPr>
      <p:sp>
        <p:nvSpPr>
          <p:cNvPr id="497" name="Google Shape;497;p75"/>
          <p:cNvSpPr txBox="1"/>
          <p:nvPr>
            <p:ph type="title"/>
          </p:nvPr>
        </p:nvSpPr>
        <p:spPr>
          <a:xfrm>
            <a:off x="684212" y="115887"/>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1" i="0" lang="en-US" sz="2400" u="none" cap="none" strike="noStrike">
                <a:solidFill>
                  <a:schemeClr val="dk1"/>
                </a:solidFill>
                <a:latin typeface="Comic Sans MS"/>
                <a:ea typeface="Comic Sans MS"/>
                <a:cs typeface="Comic Sans MS"/>
                <a:sym typeface="Comic Sans MS"/>
              </a:rPr>
              <a:t>ҚР әртүрлі ұйымдық-құқықтық нысандарда қалыптасып, қызмет атқарып жатқан мына төмендегідей орталық атқарушы органдардың түрлері бар:</a:t>
            </a:r>
            <a:endParaRPr/>
          </a:p>
        </p:txBody>
      </p:sp>
      <p:sp>
        <p:nvSpPr>
          <p:cNvPr id="498" name="Google Shape;498;p7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А. Қазақстан Республикасының министрліктері;</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 ҚР агенттіктері;</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В. ҚР орталық атқарушы органдарының ведомстволары.</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2" name="Shape 502"/>
        <p:cNvGrpSpPr/>
        <p:nvPr/>
      </p:nvGrpSpPr>
      <p:grpSpPr>
        <a:xfrm>
          <a:off x="0" y="0"/>
          <a:ext cx="0" cy="0"/>
          <a:chOff x="0" y="0"/>
          <a:chExt cx="0" cy="0"/>
        </a:xfrm>
      </p:grpSpPr>
      <p:sp>
        <p:nvSpPr>
          <p:cNvPr id="503" name="Google Shape;503;p7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Мемлекеттiк қызмет</a:t>
            </a:r>
            <a:r>
              <a:rPr b="0" i="0" lang="en-US" sz="4400" u="none" cap="none" strike="noStrike">
                <a:solidFill>
                  <a:schemeClr val="dk1"/>
                </a:solidFill>
                <a:latin typeface="Comic Sans MS"/>
                <a:ea typeface="Comic Sans MS"/>
                <a:cs typeface="Comic Sans MS"/>
                <a:sym typeface="Comic Sans MS"/>
              </a:rPr>
              <a:t> </a:t>
            </a:r>
            <a:endParaRPr/>
          </a:p>
        </p:txBody>
      </p:sp>
      <p:sp>
        <p:nvSpPr>
          <p:cNvPr id="504" name="Google Shape;504;p7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мемлекет қызметiнiң бiр саласы және мемлекеттiк қызметшiлердiң мемлекеттiк органдардағы билiктiң мiндеттерi мен функцияларын iске асыруға бағытталған лауазымдық өкiлеттiлiгiн атқару жөнiндегi қызметi болып табылады. </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8" name="Shape 508"/>
        <p:cNvGrpSpPr/>
        <p:nvPr/>
      </p:nvGrpSpPr>
      <p:grpSpPr>
        <a:xfrm>
          <a:off x="0" y="0"/>
          <a:ext cx="0" cy="0"/>
          <a:chOff x="0" y="0"/>
          <a:chExt cx="0" cy="0"/>
        </a:xfrm>
      </p:grpSpPr>
      <p:sp>
        <p:nvSpPr>
          <p:cNvPr id="509" name="Google Shape;509;p7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omic Sans MS"/>
              <a:buNone/>
            </a:pPr>
            <a:r>
              <a:rPr b="1" i="1" lang="en-US" sz="2400" u="none" cap="none" strike="noStrike">
                <a:solidFill>
                  <a:schemeClr val="dk1"/>
                </a:solidFill>
                <a:latin typeface="Comic Sans MS"/>
                <a:ea typeface="Comic Sans MS"/>
                <a:cs typeface="Comic Sans MS"/>
                <a:sym typeface="Comic Sans MS"/>
              </a:rPr>
              <a:t>Қазақстан Республикасыннда мемлекеттiк қызметтiң ұйымдастырылуы мен атқарылуы келесi принциптерден негiз алады:</a:t>
            </a:r>
            <a:r>
              <a:rPr b="0" i="0" lang="en-US" sz="2400" u="none" cap="none" strike="noStrike">
                <a:solidFill>
                  <a:schemeClr val="dk1"/>
                </a:solidFill>
                <a:latin typeface="Comic Sans MS"/>
                <a:ea typeface="Comic Sans MS"/>
                <a:cs typeface="Comic Sans MS"/>
                <a:sym typeface="Comic Sans MS"/>
              </a:rPr>
              <a:t> </a:t>
            </a:r>
            <a:endParaRPr/>
          </a:p>
        </p:txBody>
      </p:sp>
      <p:sp>
        <p:nvSpPr>
          <p:cNvPr id="510" name="Google Shape;510;p7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1800" u="none">
                <a:solidFill>
                  <a:schemeClr val="dk1"/>
                </a:solidFill>
                <a:latin typeface="Comic Sans MS"/>
                <a:ea typeface="Comic Sans MS"/>
                <a:cs typeface="Comic Sans MS"/>
                <a:sym typeface="Comic Sans MS"/>
              </a:rPr>
              <a:t>заңдылық, қазақстандық патриотизм, мемлекеттiк қызмет жүйесiнiң бiртұтастығы; азаматтар құқықтарының, бостандықтарының және заңды мүдделерiнiң мемлекет мүдделерi алдындағы басымдылығы; мемлекеттік қызметтің жалпыға ашықтығы, Республика азаматтарының мемлекеттiк қызметке қол жеткiзуе және өз қабiлеттерi мен кәсiби даярлығына сәйкес мемлекеттiк қызмет бойынша жоғарылатуға тең құқығы; Жоғарыда тұрған мемлекеттік органдар мен лауазымды адамдар өз өкілеттігі шегінде қабылдаған шешімдердің бағынысты мемлекеттік қызметшілер мен төменгі мемлекеттік органдар қызметшілерінің орындауы үшін міндеттілігі; мемлекеттік қызметшілердің бақылауда болуы және есептілігі; Мемлекеттік қызметшілердің құқықтық және әлеуметтік қорғалуы; мемлекеттік қызметшілерді қызметтік міндеттерін адал, ынталы атқарғаны, ерекше маңызды және күрделі тапсырмаларды орындағаны үшін көтермелеу; мемлекеттік қызметшілердің қызметтік міндеттерін орындамағаны не тиісінше орындамағаны және өздерінің өкілеттігін асыра пайдаланғаны үшін жеке жауаптылығы.</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14" name="Shape 514"/>
        <p:cNvGrpSpPr/>
        <p:nvPr/>
      </p:nvGrpSpPr>
      <p:grpSpPr>
        <a:xfrm>
          <a:off x="0" y="0"/>
          <a:ext cx="0" cy="0"/>
          <a:chOff x="0" y="0"/>
          <a:chExt cx="0" cy="0"/>
        </a:xfrm>
      </p:grpSpPr>
      <p:sp>
        <p:nvSpPr>
          <p:cNvPr id="515" name="Google Shape;515;p7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Әкімшілік құқық бұзушылық</a:t>
            </a:r>
            <a:r>
              <a:rPr b="0" i="0" lang="en-US" sz="3600" u="none" cap="none" strike="noStrike">
                <a:solidFill>
                  <a:schemeClr val="dk1"/>
                </a:solidFill>
                <a:latin typeface="Comic Sans MS"/>
                <a:ea typeface="Comic Sans MS"/>
                <a:cs typeface="Comic Sans MS"/>
                <a:sym typeface="Comic Sans MS"/>
              </a:rPr>
              <a:t> </a:t>
            </a:r>
            <a:endParaRPr/>
          </a:p>
        </p:txBody>
      </p:sp>
      <p:sp>
        <p:nvSpPr>
          <p:cNvPr id="516" name="Google Shape;516;p7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құқыққа қарсы, кінәлі(қасақана немесе абайсыздықта жасалған) жеке адамның немесе заңды тұлғаның әрекеті немесе  әрекетсіздігі. Әкімшілік құқық бұзушылық азаматтардың, қоғам мен мемлекеттің мүдделеріне зиян келтіретін және құқыққа қарсы әрекет боып табылады. </a:t>
            </a:r>
            <a:r>
              <a:rPr b="1" i="0" lang="en-US" sz="2800" u="none">
                <a:solidFill>
                  <a:schemeClr val="dk1"/>
                </a:solidFill>
                <a:latin typeface="Comic Sans MS"/>
                <a:ea typeface="Comic Sans MS"/>
                <a:cs typeface="Comic Sans MS"/>
                <a:sym typeface="Comic Sans MS"/>
              </a:rPr>
              <a:t>Әкімшілік құқық бұзушылықтың белгілері: </a:t>
            </a:r>
            <a:r>
              <a:rPr b="0" i="0" lang="en-US" sz="2800" u="none">
                <a:solidFill>
                  <a:schemeClr val="dk1"/>
                </a:solidFill>
                <a:latin typeface="Comic Sans MS"/>
                <a:ea typeface="Comic Sans MS"/>
                <a:cs typeface="Comic Sans MS"/>
                <a:sym typeface="Comic Sans MS"/>
              </a:rPr>
              <a:t>құқыққа қарсылығы, кінәлілігі, әкімшіліктік жазалану.</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20" name="Shape 520"/>
        <p:cNvGrpSpPr/>
        <p:nvPr/>
      </p:nvGrpSpPr>
      <p:grpSpPr>
        <a:xfrm>
          <a:off x="0" y="0"/>
          <a:ext cx="0" cy="0"/>
          <a:chOff x="0" y="0"/>
          <a:chExt cx="0" cy="0"/>
        </a:xfrm>
      </p:grpSpPr>
      <p:sp>
        <p:nvSpPr>
          <p:cNvPr id="521" name="Google Shape;521;p7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Әкімшілік құқық бұзушылықтың құрамы:</a:t>
            </a:r>
            <a:r>
              <a:rPr b="0" i="0" lang="en-US" sz="4000" u="none" cap="none" strike="noStrike">
                <a:solidFill>
                  <a:schemeClr val="dk1"/>
                </a:solidFill>
                <a:latin typeface="Comic Sans MS"/>
                <a:ea typeface="Comic Sans MS"/>
                <a:cs typeface="Comic Sans MS"/>
                <a:sym typeface="Comic Sans MS"/>
              </a:rPr>
              <a:t> </a:t>
            </a:r>
            <a:endParaRPr/>
          </a:p>
        </p:txBody>
      </p:sp>
      <p:sp>
        <p:nvSpPr>
          <p:cNvPr id="522" name="Google Shape;522;p7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бұл заңдық элементтердің жиынтығы, солар болған жағдайда әрекет әкімшілік құқық бұзушылық болып саналады да әкімшілік жауаптылық туындайды. Бұл элементтер әкімшілік құқық бұзушының обьектісі, субьекті, обьективтік және субьективтік жақтары.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26" name="Shape 526"/>
        <p:cNvGrpSpPr/>
        <p:nvPr/>
      </p:nvGrpSpPr>
      <p:grpSpPr>
        <a:xfrm>
          <a:off x="0" y="0"/>
          <a:ext cx="0" cy="0"/>
          <a:chOff x="0" y="0"/>
          <a:chExt cx="0" cy="0"/>
        </a:xfrm>
      </p:grpSpPr>
      <p:sp>
        <p:nvSpPr>
          <p:cNvPr id="527" name="Google Shape;527;p8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Әкімшілік құқық бұзушылықтың объектісі </a:t>
            </a:r>
            <a:endParaRPr/>
          </a:p>
        </p:txBody>
      </p:sp>
      <p:sp>
        <p:nvSpPr>
          <p:cNvPr id="528" name="Google Shape;528;p8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r>
              <a:rPr b="0" i="0" lang="en-US" sz="4000" u="none">
                <a:solidFill>
                  <a:schemeClr val="dk1"/>
                </a:solidFill>
                <a:latin typeface="Comic Sans MS"/>
                <a:ea typeface="Comic Sans MS"/>
                <a:cs typeface="Comic Sans MS"/>
                <a:sym typeface="Comic Sans MS"/>
              </a:rPr>
              <a:t>әкімшілік жауаптылықтың шараларымен қорғалатын кез-келген қоғамдық қатынас болып табылады.</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32" name="Shape 532"/>
        <p:cNvGrpSpPr/>
        <p:nvPr/>
      </p:nvGrpSpPr>
      <p:grpSpPr>
        <a:xfrm>
          <a:off x="0" y="0"/>
          <a:ext cx="0" cy="0"/>
          <a:chOff x="0" y="0"/>
          <a:chExt cx="0" cy="0"/>
        </a:xfrm>
      </p:grpSpPr>
      <p:sp>
        <p:nvSpPr>
          <p:cNvPr id="533" name="Google Shape;533;p8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Объективтік жағы</a:t>
            </a:r>
            <a:r>
              <a:rPr b="0" i="0" lang="en-US" sz="4400" u="none" cap="none" strike="noStrike">
                <a:solidFill>
                  <a:schemeClr val="dk1"/>
                </a:solidFill>
                <a:latin typeface="Comic Sans MS"/>
                <a:ea typeface="Comic Sans MS"/>
                <a:cs typeface="Comic Sans MS"/>
                <a:sym typeface="Comic Sans MS"/>
              </a:rPr>
              <a:t> </a:t>
            </a:r>
            <a:endParaRPr/>
          </a:p>
        </p:txBody>
      </p:sp>
      <p:sp>
        <p:nvSpPr>
          <p:cNvPr id="534" name="Google Shape;534;p8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әкімшілік құқық бұзушылық объектісіне бағытталған құқыққа қарсы әрекет, яғни іс әрекет немесе әрекетсіздік, оның сипаты, сондай-ақ оны жасаудың немесе жасамаудың жағдайы.</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38" name="Shape 538"/>
        <p:cNvGrpSpPr/>
        <p:nvPr/>
      </p:nvGrpSpPr>
      <p:grpSpPr>
        <a:xfrm>
          <a:off x="0" y="0"/>
          <a:ext cx="0" cy="0"/>
          <a:chOff x="0" y="0"/>
          <a:chExt cx="0" cy="0"/>
        </a:xfrm>
      </p:grpSpPr>
      <p:sp>
        <p:nvSpPr>
          <p:cNvPr id="539" name="Google Shape;539;p8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Субъект</a:t>
            </a:r>
            <a:r>
              <a:rPr b="0" i="0" lang="en-US" sz="4400" u="none" cap="none" strike="noStrike">
                <a:solidFill>
                  <a:schemeClr val="dk1"/>
                </a:solidFill>
                <a:latin typeface="Comic Sans MS"/>
                <a:ea typeface="Comic Sans MS"/>
                <a:cs typeface="Comic Sans MS"/>
                <a:sym typeface="Comic Sans MS"/>
              </a:rPr>
              <a:t> </a:t>
            </a:r>
            <a:endParaRPr/>
          </a:p>
        </p:txBody>
      </p:sp>
      <p:sp>
        <p:nvSpPr>
          <p:cNvPr id="540" name="Google Shape;540;p8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бұл әкімшілік құқық бұзушылық жасаған жеке немесе заңды тұлға. Арнайы субъектілер лауазымды адамдар, әскери қызметшілер, шетел азаматтары.</a:t>
            </a:r>
            <a:r>
              <a:rPr b="1" i="0" lang="en-US" sz="3200" u="none">
                <a:solidFill>
                  <a:schemeClr val="dk1"/>
                </a:solidFill>
                <a:latin typeface="Comic Sans MS"/>
                <a:ea typeface="Comic Sans MS"/>
                <a:cs typeface="Comic Sans MS"/>
                <a:sym typeface="Comic Sans MS"/>
              </a:rPr>
              <a:t> </a:t>
            </a:r>
            <a:r>
              <a:rPr b="0" i="0" lang="en-US" sz="3200" u="none">
                <a:solidFill>
                  <a:schemeClr val="dk1"/>
                </a:solidFill>
                <a:latin typeface="Comic Sans MS"/>
                <a:ea typeface="Comic Sans MS"/>
                <a:cs typeface="Comic Sans MS"/>
                <a:sym typeface="Comic Sans MS"/>
              </a:rPr>
              <a:t>Ақыл есі дұрыс, әкімшілік құқық бұзушылық жасаған кезде </a:t>
            </a:r>
            <a:r>
              <a:rPr b="1" i="0" lang="en-US" sz="3200" u="none">
                <a:solidFill>
                  <a:schemeClr val="dk1"/>
                </a:solidFill>
                <a:latin typeface="Comic Sans MS"/>
                <a:ea typeface="Comic Sans MS"/>
                <a:cs typeface="Comic Sans MS"/>
                <a:sym typeface="Comic Sans MS"/>
              </a:rPr>
              <a:t>16</a:t>
            </a:r>
            <a:r>
              <a:rPr b="0" i="0" lang="en-US" sz="3200" u="none">
                <a:solidFill>
                  <a:schemeClr val="dk1"/>
                </a:solidFill>
                <a:latin typeface="Comic Sans MS"/>
                <a:ea typeface="Comic Sans MS"/>
                <a:cs typeface="Comic Sans MS"/>
                <a:sym typeface="Comic Sans MS"/>
              </a:rPr>
              <a:t> </a:t>
            </a:r>
            <a:r>
              <a:rPr b="1" i="0" lang="en-US" sz="3200" u="none">
                <a:solidFill>
                  <a:schemeClr val="dk1"/>
                </a:solidFill>
                <a:latin typeface="Comic Sans MS"/>
                <a:ea typeface="Comic Sans MS"/>
                <a:cs typeface="Comic Sans MS"/>
                <a:sym typeface="Comic Sans MS"/>
              </a:rPr>
              <a:t>жасқа толған </a:t>
            </a:r>
            <a:r>
              <a:rPr b="0" i="0" lang="en-US" sz="3200" u="none">
                <a:solidFill>
                  <a:schemeClr val="dk1"/>
                </a:solidFill>
                <a:latin typeface="Comic Sans MS"/>
                <a:ea typeface="Comic Sans MS"/>
                <a:cs typeface="Comic Sans MS"/>
                <a:sym typeface="Comic Sans MS"/>
              </a:rPr>
              <a:t>адам әкімшілік жауаптылыққа тартылады.</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2" name="Shape 112"/>
        <p:cNvGrpSpPr/>
        <p:nvPr/>
      </p:nvGrpSpPr>
      <p:grpSpPr>
        <a:xfrm>
          <a:off x="0" y="0"/>
          <a:ext cx="0" cy="0"/>
          <a:chOff x="0" y="0"/>
          <a:chExt cx="0" cy="0"/>
        </a:xfrm>
      </p:grpSpPr>
      <p:sp>
        <p:nvSpPr>
          <p:cNvPr id="113" name="Google Shape;113;p1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Мемлекеттiң және құқықтың пайда болуы туралы теориялар:</a:t>
            </a:r>
            <a:endParaRPr/>
          </a:p>
        </p:txBody>
      </p:sp>
      <p:sp>
        <p:nvSpPr>
          <p:cNvPr id="114" name="Google Shape;114;p1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600"/>
              <a:buFont typeface="Comic Sans MS"/>
              <a:buChar char="•"/>
            </a:pPr>
            <a:r>
              <a:rPr b="1" i="0" lang="en-US" sz="1600" u="none">
                <a:solidFill>
                  <a:schemeClr val="dk1"/>
                </a:solidFill>
                <a:latin typeface="Comic Sans MS"/>
                <a:ea typeface="Comic Sans MS"/>
                <a:cs typeface="Comic Sans MS"/>
                <a:sym typeface="Comic Sans MS"/>
              </a:rPr>
              <a:t>Теологиялық теория </a:t>
            </a:r>
            <a:r>
              <a:rPr b="0" i="0" lang="en-US" sz="1600" u="none">
                <a:solidFill>
                  <a:schemeClr val="dk1"/>
                </a:solidFill>
                <a:latin typeface="Comic Sans MS"/>
                <a:ea typeface="Comic Sans MS"/>
                <a:cs typeface="Comic Sans MS"/>
                <a:sym typeface="Comic Sans MS"/>
              </a:rPr>
              <a:t>– мемлекет пен құқық Алланың әмiрiмен қалыптасып, дамып келедi деп түсiндiредi.</a:t>
            </a:r>
            <a:endParaRPr/>
          </a:p>
          <a:p>
            <a:pPr indent="-342900" lvl="0" marL="342900" marR="0" rtl="0" algn="l">
              <a:lnSpc>
                <a:spcPct val="80000"/>
              </a:lnSpc>
              <a:spcBef>
                <a:spcPts val="320"/>
              </a:spcBef>
              <a:spcAft>
                <a:spcPts val="0"/>
              </a:spcAft>
              <a:buClr>
                <a:schemeClr val="dk1"/>
              </a:buClr>
              <a:buSzPts val="1600"/>
              <a:buFont typeface="Comic Sans MS"/>
              <a:buChar char="•"/>
            </a:pPr>
            <a:r>
              <a:rPr b="1" i="0" lang="en-US" sz="1600" u="none">
                <a:solidFill>
                  <a:schemeClr val="dk1"/>
                </a:solidFill>
                <a:latin typeface="Comic Sans MS"/>
                <a:ea typeface="Comic Sans MS"/>
                <a:cs typeface="Comic Sans MS"/>
                <a:sym typeface="Comic Sans MS"/>
              </a:rPr>
              <a:t>Табиғи теория</a:t>
            </a:r>
            <a:r>
              <a:rPr b="0" i="0" lang="en-US" sz="1600" u="none">
                <a:solidFill>
                  <a:schemeClr val="dk1"/>
                </a:solidFill>
                <a:latin typeface="Comic Sans MS"/>
                <a:ea typeface="Comic Sans MS"/>
                <a:cs typeface="Comic Sans MS"/>
                <a:sym typeface="Comic Sans MS"/>
              </a:rPr>
              <a:t> - бұл теорияны жақтаушылардың пайымдауынша, мемлекеттi, құқықты ешкiм ойлап тапқан жоқ, олар адамның өзi сияқты табиғаттан бастау алып, әдiлеттiлiкке негiзделген абсолюттiк ұғымдар деп атайды. </a:t>
            </a:r>
            <a:endParaRPr/>
          </a:p>
          <a:p>
            <a:pPr indent="-342900" lvl="0" marL="342900" marR="0" rtl="0" algn="l">
              <a:lnSpc>
                <a:spcPct val="80000"/>
              </a:lnSpc>
              <a:spcBef>
                <a:spcPts val="320"/>
              </a:spcBef>
              <a:spcAft>
                <a:spcPts val="0"/>
              </a:spcAft>
              <a:buClr>
                <a:schemeClr val="dk1"/>
              </a:buClr>
              <a:buSzPts val="1600"/>
              <a:buFont typeface="Comic Sans MS"/>
              <a:buChar char="•"/>
            </a:pPr>
            <a:r>
              <a:rPr b="1" i="0" lang="en-US" sz="1600" u="none">
                <a:solidFill>
                  <a:schemeClr val="dk1"/>
                </a:solidFill>
                <a:latin typeface="Comic Sans MS"/>
                <a:ea typeface="Comic Sans MS"/>
                <a:cs typeface="Comic Sans MS"/>
                <a:sym typeface="Comic Sans MS"/>
              </a:rPr>
              <a:t>Тарихи теория –</a:t>
            </a:r>
            <a:r>
              <a:rPr b="0" i="0" lang="en-US" sz="1600" u="none">
                <a:solidFill>
                  <a:schemeClr val="dk1"/>
                </a:solidFill>
                <a:latin typeface="Comic Sans MS"/>
                <a:ea typeface="Comic Sans MS"/>
                <a:cs typeface="Comic Sans MS"/>
                <a:sym typeface="Comic Sans MS"/>
              </a:rPr>
              <a:t> осы теорияны ұстанғандар мемлекет пен құқық тарихтан бастау алып, тарихпен бiрге жетiлдi дейдi.</a:t>
            </a:r>
            <a:endParaRPr/>
          </a:p>
          <a:p>
            <a:pPr indent="-342900" lvl="0" marL="342900" marR="0" rtl="0" algn="l">
              <a:lnSpc>
                <a:spcPct val="80000"/>
              </a:lnSpc>
              <a:spcBef>
                <a:spcPts val="320"/>
              </a:spcBef>
              <a:spcAft>
                <a:spcPts val="0"/>
              </a:spcAft>
              <a:buClr>
                <a:schemeClr val="dk1"/>
              </a:buClr>
              <a:buSzPts val="1600"/>
              <a:buFont typeface="Comic Sans MS"/>
              <a:buChar char="•"/>
            </a:pPr>
            <a:r>
              <a:rPr b="1" i="0" lang="en-US" sz="1600" u="none">
                <a:solidFill>
                  <a:schemeClr val="dk1"/>
                </a:solidFill>
                <a:latin typeface="Comic Sans MS"/>
                <a:ea typeface="Comic Sans MS"/>
                <a:cs typeface="Comic Sans MS"/>
                <a:sym typeface="Comic Sans MS"/>
              </a:rPr>
              <a:t>Патриархалдық теория</a:t>
            </a:r>
            <a:r>
              <a:rPr b="0" i="0" lang="en-US" sz="1600" u="none">
                <a:solidFill>
                  <a:schemeClr val="dk1"/>
                </a:solidFill>
                <a:latin typeface="Comic Sans MS"/>
                <a:ea typeface="Comic Sans MS"/>
                <a:cs typeface="Comic Sans MS"/>
                <a:sym typeface="Comic Sans MS"/>
              </a:rPr>
              <a:t> - мемлекет адамдардың отбасы тәжрибесiнен қалыптасқан азаматтардың саналы түрде өздерiнiң мүдде-мақсаттарын iске асыру үшiн бiрiккен одақ деп түсiндiредi. Күрделi iрi патриархалдық отбасы басшысы бiрте-бiрте мемлекеттiң басшысына айналған. Отбасы басшысы - әке, мемлекеттiң басшысы - монарх.</a:t>
            </a:r>
            <a:endParaRPr/>
          </a:p>
          <a:p>
            <a:pPr indent="-342900" lvl="0" marL="342900" marR="0" rtl="0" algn="l">
              <a:lnSpc>
                <a:spcPct val="80000"/>
              </a:lnSpc>
              <a:spcBef>
                <a:spcPts val="320"/>
              </a:spcBef>
              <a:spcAft>
                <a:spcPts val="0"/>
              </a:spcAft>
              <a:buClr>
                <a:schemeClr val="dk1"/>
              </a:buClr>
              <a:buSzPts val="1600"/>
              <a:buFont typeface="Comic Sans MS"/>
              <a:buChar char="•"/>
            </a:pPr>
            <a:r>
              <a:rPr b="1" i="0" lang="en-US" sz="1600" u="none">
                <a:solidFill>
                  <a:schemeClr val="dk1"/>
                </a:solidFill>
                <a:latin typeface="Comic Sans MS"/>
                <a:ea typeface="Comic Sans MS"/>
                <a:cs typeface="Comic Sans MS"/>
                <a:sym typeface="Comic Sans MS"/>
              </a:rPr>
              <a:t>Психологиялық теория</a:t>
            </a:r>
            <a:r>
              <a:rPr b="0" i="0" lang="en-US" sz="1600" u="none">
                <a:solidFill>
                  <a:schemeClr val="dk1"/>
                </a:solidFill>
                <a:latin typeface="Comic Sans MS"/>
                <a:ea typeface="Comic Sans MS"/>
                <a:cs typeface="Comic Sans MS"/>
                <a:sym typeface="Comic Sans MS"/>
              </a:rPr>
              <a:t> - адамдардың психологиялық бiрiккен көзқарасы, iс-әрекетi, мiнезi, тәртiбi – бәрi келiсiп, ұжымдық түрде басқарады деген тұжырымды қолдайды және тағы басқалар.</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44" name="Shape 544"/>
        <p:cNvGrpSpPr/>
        <p:nvPr/>
      </p:nvGrpSpPr>
      <p:grpSpPr>
        <a:xfrm>
          <a:off x="0" y="0"/>
          <a:ext cx="0" cy="0"/>
          <a:chOff x="0" y="0"/>
          <a:chExt cx="0" cy="0"/>
        </a:xfrm>
      </p:grpSpPr>
      <p:sp>
        <p:nvSpPr>
          <p:cNvPr id="545" name="Google Shape;545;p8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Субъективтік жағы</a:t>
            </a:r>
            <a:r>
              <a:rPr b="0" i="0" lang="en-US" sz="4400" u="none" cap="none" strike="noStrike">
                <a:solidFill>
                  <a:schemeClr val="dk1"/>
                </a:solidFill>
                <a:latin typeface="Comic Sans MS"/>
                <a:ea typeface="Comic Sans MS"/>
                <a:cs typeface="Comic Sans MS"/>
                <a:sym typeface="Comic Sans MS"/>
              </a:rPr>
              <a:t> </a:t>
            </a:r>
            <a:endParaRPr/>
          </a:p>
        </p:txBody>
      </p:sp>
      <p:sp>
        <p:nvSpPr>
          <p:cNvPr id="546" name="Google Shape;546;p8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бұл кінә, яғни адамның өзі жасаған құқыққа қарсы әрекетіне және мүмкін болатын оның салдарларына рухани көзқарасы. Кінә қасақана немесе абайсыздық нысанда көрініс табуы мүмкін.</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0" name="Shape 550"/>
        <p:cNvGrpSpPr/>
        <p:nvPr/>
      </p:nvGrpSpPr>
      <p:grpSpPr>
        <a:xfrm>
          <a:off x="0" y="0"/>
          <a:ext cx="0" cy="0"/>
          <a:chOff x="0" y="0"/>
          <a:chExt cx="0" cy="0"/>
        </a:xfrm>
      </p:grpSpPr>
      <p:sp>
        <p:nvSpPr>
          <p:cNvPr id="551" name="Google Shape;551;p8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Әкімшілік жауаптылық</a:t>
            </a:r>
            <a:r>
              <a:rPr b="0" i="0" lang="en-US" sz="4400" u="none" cap="none" strike="noStrike">
                <a:solidFill>
                  <a:schemeClr val="dk1"/>
                </a:solidFill>
                <a:latin typeface="Comic Sans MS"/>
                <a:ea typeface="Comic Sans MS"/>
                <a:cs typeface="Comic Sans MS"/>
                <a:sym typeface="Comic Sans MS"/>
              </a:rPr>
              <a:t> </a:t>
            </a:r>
            <a:endParaRPr/>
          </a:p>
        </p:txBody>
      </p:sp>
      <p:sp>
        <p:nvSpPr>
          <p:cNvPr id="552" name="Google Shape;552;p8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өкілетті мемлекеттік органның немесе лауазымды тұлғаның әкімшілік құқықтық нормаларда қаралған, құқық бұзушылық жасағаны үшін кінәлі жеке адамдарға немесе заңды тұлғаларға қолдануынан көрінеді. </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6" name="Shape 556"/>
        <p:cNvGrpSpPr/>
        <p:nvPr/>
      </p:nvGrpSpPr>
      <p:grpSpPr>
        <a:xfrm>
          <a:off x="0" y="0"/>
          <a:ext cx="0" cy="0"/>
          <a:chOff x="0" y="0"/>
          <a:chExt cx="0" cy="0"/>
        </a:xfrm>
      </p:grpSpPr>
      <p:sp>
        <p:nvSpPr>
          <p:cNvPr id="557" name="Google Shape;557;p8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Әкімшілік жаза</a:t>
            </a:r>
            <a:r>
              <a:rPr b="0" i="0" lang="en-US" sz="4400" u="none" cap="none" strike="noStrike">
                <a:solidFill>
                  <a:schemeClr val="dk1"/>
                </a:solidFill>
                <a:latin typeface="Comic Sans MS"/>
                <a:ea typeface="Comic Sans MS"/>
                <a:cs typeface="Comic Sans MS"/>
                <a:sym typeface="Comic Sans MS"/>
              </a:rPr>
              <a:t> </a:t>
            </a:r>
            <a:endParaRPr/>
          </a:p>
        </p:txBody>
      </p:sp>
      <p:sp>
        <p:nvSpPr>
          <p:cNvPr id="558" name="Google Shape;558;p8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a:t>
            </a:r>
            <a:r>
              <a:rPr b="0" i="0" lang="en-US" sz="3600" u="none">
                <a:solidFill>
                  <a:schemeClr val="dk1"/>
                </a:solidFill>
                <a:latin typeface="Comic Sans MS"/>
                <a:ea typeface="Comic Sans MS"/>
                <a:cs typeface="Comic Sans MS"/>
                <a:sym typeface="Comic Sans MS"/>
              </a:rPr>
              <a:t>әкімшілік құқық бұзушылық үшін қолданылатын мемлекеттік мәжбүрлеу шарасы. </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62" name="Shape 562"/>
        <p:cNvGrpSpPr/>
        <p:nvPr/>
      </p:nvGrpSpPr>
      <p:grpSpPr>
        <a:xfrm>
          <a:off x="0" y="0"/>
          <a:ext cx="0" cy="0"/>
          <a:chOff x="0" y="0"/>
          <a:chExt cx="0" cy="0"/>
        </a:xfrm>
      </p:grpSpPr>
      <p:sp>
        <p:nvSpPr>
          <p:cNvPr id="563" name="Google Shape;563;p8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Әкімшілік жаза түрлері: </a:t>
            </a:r>
            <a:endParaRPr/>
          </a:p>
        </p:txBody>
      </p:sp>
      <p:sp>
        <p:nvSpPr>
          <p:cNvPr id="564" name="Google Shape;564;p8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2000" u="none">
                <a:solidFill>
                  <a:schemeClr val="dk1"/>
                </a:solidFill>
                <a:latin typeface="Comic Sans MS"/>
                <a:ea typeface="Comic Sans MS"/>
                <a:cs typeface="Comic Sans MS"/>
                <a:sym typeface="Comic Sans MS"/>
              </a:rPr>
              <a:t>Ескерту жасау. Әкімшілік айыппұл салу. Әкімшілік құқық бұзушылық жасау құралы немесе оның тікелей обьектісі  болған заттың өтемін төлеп алып қою. Әкімшілік құқық бұзушылықтың обьектісі  болған затты, әкімшілік құқық бұзушылық жасау салдарынан алынған кірістерді, ақшаны және бағалы қағаздарды тәркілеу. Арнаулы құқығынан айыру.  Лицензиядан, арнаулы рұқсаттан, біліктілік аттестатынан (куәлігінен) айыру немесе қызметінің белгілі бір түріне не белгілі бір іс- әрекеттер жасауға оның қолданылуын тоқтата тұру. Жеке кәсіпкердің қызметін тоқтата тұру немесе оған тыйым салу. Өз бетімен салынып жатқан немесе салынған құрылысты мәжбүрлеп бұзып тастау. Әкімшілік қамауға алу. Шетелдікті немесе азаматтығы жоқ адамды Қ.Р.- ның шегінен әкімшілік жолмен кетіру.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68" name="Shape 568"/>
        <p:cNvGrpSpPr/>
        <p:nvPr/>
      </p:nvGrpSpPr>
      <p:grpSpPr>
        <a:xfrm>
          <a:off x="0" y="0"/>
          <a:ext cx="0" cy="0"/>
          <a:chOff x="0" y="0"/>
          <a:chExt cx="0" cy="0"/>
        </a:xfrm>
      </p:grpSpPr>
      <p:sp>
        <p:nvSpPr>
          <p:cNvPr id="569" name="Google Shape;569;p8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0" i="0" lang="en-US" sz="4000" u="none" cap="none" strike="noStrike">
                <a:solidFill>
                  <a:schemeClr val="dk1"/>
                </a:solidFill>
                <a:latin typeface="Comic Sans MS"/>
                <a:ea typeface="Comic Sans MS"/>
                <a:cs typeface="Comic Sans MS"/>
                <a:sym typeface="Comic Sans MS"/>
              </a:rPr>
              <a:t> </a:t>
            </a:r>
            <a:r>
              <a:rPr b="1" i="0" lang="en-US" sz="1800" u="none" cap="none" strike="noStrike">
                <a:solidFill>
                  <a:schemeClr val="dk1"/>
                </a:solidFill>
                <a:latin typeface="Comic Sans MS"/>
                <a:ea typeface="Comic Sans MS"/>
                <a:cs typeface="Comic Sans MS"/>
                <a:sym typeface="Comic Sans MS"/>
              </a:rPr>
              <a:t>5-тақырып. ҚР азаматтық құқығы туралы жалпы түсінік. Меншік құқығы және өзге де заттық құқықтар. Міндеттемелер туралы ережелер. Шаруашылық шарттарының жекеленген түрлері. Мүрагерлік құқық.</a:t>
            </a:r>
            <a:br>
              <a:rPr b="1" i="0" lang="en-US" sz="1800" u="none" cap="none" strike="noStrike">
                <a:solidFill>
                  <a:schemeClr val="dk1"/>
                </a:solidFill>
                <a:latin typeface="Comic Sans MS"/>
                <a:ea typeface="Comic Sans MS"/>
                <a:cs typeface="Comic Sans MS"/>
                <a:sym typeface="Comic Sans MS"/>
              </a:rPr>
            </a:br>
            <a:r>
              <a:rPr b="1" i="0" lang="en-US" sz="2000" u="none" cap="none" strike="noStrike">
                <a:solidFill>
                  <a:schemeClr val="dk1"/>
                </a:solidFill>
                <a:latin typeface="Comic Sans MS"/>
                <a:ea typeface="Comic Sans MS"/>
                <a:cs typeface="Comic Sans MS"/>
                <a:sym typeface="Comic Sans MS"/>
              </a:rPr>
              <a:t> </a:t>
            </a:r>
            <a:endParaRPr/>
          </a:p>
        </p:txBody>
      </p:sp>
      <p:sp>
        <p:nvSpPr>
          <p:cNvPr id="570" name="Google Shape;570;p8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 ҚР азаматтық құқығы туралы жалпы түсінік. Азаматтық құқық ұғымы, пәні және реттеу әдісі. Азаматтық құқықтың қайнар көздері. Азаматтық құқық субьектілері. Азаматтық құқықтағы заңдық фактілер. Өкілдік және сенімхат. Азаматтық құқықтарды қорғау.</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      Заттық құқықтар ұғымы және түрлері. Меншік құқығы ұғымы және мазмұны. Меншік құқығының субьектілері және обьектілері. Меншік құқығының түрлері. Меншік құқығын қорғаудың азаматтық-құқықтық тәсілдері.</a:t>
            </a:r>
            <a:endParaRPr/>
          </a:p>
          <a:p>
            <a:pPr indent="-342900" lvl="0" marL="342900" marR="0" rtl="0" algn="l">
              <a:lnSpc>
                <a:spcPct val="80000"/>
              </a:lnSpc>
              <a:spcBef>
                <a:spcPts val="360"/>
              </a:spcBef>
              <a:spcAft>
                <a:spcPts val="0"/>
              </a:spcAft>
              <a:buClr>
                <a:schemeClr val="dk1"/>
              </a:buClr>
              <a:buSzPts val="1800"/>
              <a:buFont typeface="Comic Sans MS"/>
              <a:buChar char="•"/>
            </a:pPr>
            <a:r>
              <a:rPr b="0" i="0" lang="en-US" sz="1800" u="none">
                <a:solidFill>
                  <a:schemeClr val="dk1"/>
                </a:solidFill>
                <a:latin typeface="Comic Sans MS"/>
                <a:ea typeface="Comic Sans MS"/>
                <a:cs typeface="Comic Sans MS"/>
                <a:sym typeface="Comic Sans MS"/>
              </a:rPr>
              <a:t>      Міндеттемелер ұғымы және жүйесі. Міндеттемелердің пайда болу негіздері. Шарт ұғымы және маңызы. Шарттардың түрлері және шарт жасасу тәртібі. Сатып алу-сату шарты туралы жалпы ережелер. Рента және оның түрлері. Мүлікті жалдау шарты. Мердігерлік шарт туралы жалпы ережелер.Қызмет көрсету шарттары. Зиян келтіруден туындайтын міндеттемелер. </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74" name="Shape 574"/>
        <p:cNvGrpSpPr/>
        <p:nvPr/>
      </p:nvGrpSpPr>
      <p:grpSpPr>
        <a:xfrm>
          <a:off x="0" y="0"/>
          <a:ext cx="0" cy="0"/>
          <a:chOff x="0" y="0"/>
          <a:chExt cx="0" cy="0"/>
        </a:xfrm>
      </p:grpSpPr>
      <p:sp>
        <p:nvSpPr>
          <p:cNvPr id="575" name="Google Shape;575;p8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Азаматтық құқық </a:t>
            </a:r>
            <a:endParaRPr/>
          </a:p>
        </p:txBody>
      </p:sp>
      <p:sp>
        <p:nvSpPr>
          <p:cNvPr id="576" name="Google Shape;576;p8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800"/>
              <a:buFont typeface="Comic Sans MS"/>
              <a:buNone/>
            </a:pPr>
            <a:r>
              <a:rPr b="0" i="0" lang="en-US" sz="800" u="none">
                <a:solidFill>
                  <a:schemeClr val="dk1"/>
                </a:solidFill>
                <a:latin typeface="Comic Sans MS"/>
                <a:ea typeface="Comic Sans MS"/>
                <a:cs typeface="Comic Sans MS"/>
                <a:sym typeface="Comic Sans MS"/>
              </a:rPr>
              <a:t>	</a:t>
            </a:r>
            <a:r>
              <a:rPr b="0" i="0" lang="en-US" sz="2400" u="none">
                <a:solidFill>
                  <a:schemeClr val="dk1"/>
                </a:solidFill>
                <a:latin typeface="Comic Sans MS"/>
                <a:ea typeface="Comic Sans MS"/>
                <a:cs typeface="Comic Sans MS"/>
                <a:sym typeface="Comic Sans MS"/>
              </a:rPr>
              <a:t>Азаматтық заңдармен</a:t>
            </a:r>
            <a:r>
              <a:rPr b="1" i="0" lang="en-US" sz="2400" u="none">
                <a:solidFill>
                  <a:schemeClr val="dk1"/>
                </a:solidFill>
                <a:latin typeface="Comic Sans MS"/>
                <a:ea typeface="Comic Sans MS"/>
                <a:cs typeface="Comic Sans MS"/>
                <a:sym typeface="Comic Sans MS"/>
              </a:rPr>
              <a:t> тауар-ақша</a:t>
            </a:r>
            <a:r>
              <a:rPr b="0" i="0" lang="en-US" sz="2400" u="none">
                <a:solidFill>
                  <a:schemeClr val="dk1"/>
                </a:solidFill>
                <a:latin typeface="Comic Sans MS"/>
                <a:ea typeface="Comic Sans MS"/>
                <a:cs typeface="Comic Sans MS"/>
                <a:sym typeface="Comic Sans MS"/>
              </a:rPr>
              <a:t> қатынастары және қатысушылардың теңдігіне негізделген өзге де </a:t>
            </a:r>
            <a:r>
              <a:rPr b="1" i="0" lang="en-US" sz="2400" u="none">
                <a:solidFill>
                  <a:schemeClr val="dk1"/>
                </a:solidFill>
                <a:latin typeface="Comic Sans MS"/>
                <a:ea typeface="Comic Sans MS"/>
                <a:cs typeface="Comic Sans MS"/>
                <a:sym typeface="Comic Sans MS"/>
              </a:rPr>
              <a:t>мүліктік</a:t>
            </a:r>
            <a:r>
              <a:rPr b="0" i="0" lang="en-US" sz="2400" u="none">
                <a:solidFill>
                  <a:schemeClr val="dk1"/>
                </a:solidFill>
                <a:latin typeface="Comic Sans MS"/>
                <a:ea typeface="Comic Sans MS"/>
                <a:cs typeface="Comic Sans MS"/>
                <a:sym typeface="Comic Sans MS"/>
              </a:rPr>
              <a:t> қатынастар, сондай-ақ мүліктік қатынастарға байланысты </a:t>
            </a:r>
            <a:r>
              <a:rPr b="1" i="0" lang="en-US" sz="2400" u="none">
                <a:solidFill>
                  <a:schemeClr val="dk1"/>
                </a:solidFill>
                <a:latin typeface="Comic Sans MS"/>
                <a:ea typeface="Comic Sans MS"/>
                <a:cs typeface="Comic Sans MS"/>
                <a:sym typeface="Comic Sans MS"/>
              </a:rPr>
              <a:t>мүліктік емес жеке </a:t>
            </a:r>
            <a:r>
              <a:rPr b="0" i="0" lang="en-US" sz="2400" u="none">
                <a:solidFill>
                  <a:schemeClr val="dk1"/>
                </a:solidFill>
                <a:latin typeface="Comic Sans MS"/>
                <a:ea typeface="Comic Sans MS"/>
                <a:cs typeface="Comic Sans MS"/>
                <a:sym typeface="Comic Sans MS"/>
              </a:rPr>
              <a:t>қатынастар реттеледі. Азаматтық заңдар өздері реттейтін қатынастарға қатысушылардың теңдігін, меншікке қол сұқпаушылықты, шарт еркіндігін, жеке істерге кімнің болса да озбырлықпен араласуына жол беруге болмайтындығын, азаматтық құқықтарды кедергісіз жүзеге асыру, нұқсан келтірілген құқықтардың қалпына келтірілуін, оларды соттың қорғауын қамтамасыз ету қажеттігін тануға негізделеді.</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0" name="Shape 580"/>
        <p:cNvGrpSpPr/>
        <p:nvPr/>
      </p:nvGrpSpPr>
      <p:grpSpPr>
        <a:xfrm>
          <a:off x="0" y="0"/>
          <a:ext cx="0" cy="0"/>
          <a:chOff x="0" y="0"/>
          <a:chExt cx="0" cy="0"/>
        </a:xfrm>
      </p:grpSpPr>
      <p:sp>
        <p:nvSpPr>
          <p:cNvPr id="581" name="Google Shape;581;p8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Азаматтық құқықтық қатынастардың элементтері </a:t>
            </a:r>
            <a:endParaRPr/>
          </a:p>
        </p:txBody>
      </p:sp>
      <p:sp>
        <p:nvSpPr>
          <p:cNvPr id="582" name="Google Shape;582;p8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4000"/>
              <a:buFont typeface="Comic Sans MS"/>
              <a:buChar char="•"/>
            </a:pPr>
            <a:r>
              <a:rPr b="0" i="0" lang="en-US" sz="4000" u="none">
                <a:solidFill>
                  <a:schemeClr val="dk1"/>
                </a:solidFill>
                <a:latin typeface="Comic Sans MS"/>
                <a:ea typeface="Comic Sans MS"/>
                <a:cs typeface="Comic Sans MS"/>
                <a:sym typeface="Comic Sans MS"/>
              </a:rPr>
              <a:t>субъектілері</a:t>
            </a:r>
            <a:endParaRPr/>
          </a:p>
          <a:p>
            <a:pPr indent="-342900" lvl="0" marL="342900" marR="0" rtl="0" algn="l">
              <a:lnSpc>
                <a:spcPct val="100000"/>
              </a:lnSpc>
              <a:spcBef>
                <a:spcPts val="800"/>
              </a:spcBef>
              <a:spcAft>
                <a:spcPts val="0"/>
              </a:spcAft>
              <a:buClr>
                <a:schemeClr val="dk1"/>
              </a:buClr>
              <a:buSzPts val="4000"/>
              <a:buFont typeface="Comic Sans MS"/>
              <a:buChar char="•"/>
            </a:pPr>
            <a:r>
              <a:rPr b="0" i="0" lang="en-US" sz="4000" u="none">
                <a:solidFill>
                  <a:schemeClr val="dk1"/>
                </a:solidFill>
                <a:latin typeface="Comic Sans MS"/>
                <a:ea typeface="Comic Sans MS"/>
                <a:cs typeface="Comic Sans MS"/>
                <a:sym typeface="Comic Sans MS"/>
              </a:rPr>
              <a:t>объектілері </a:t>
            </a:r>
            <a:endParaRPr/>
          </a:p>
          <a:p>
            <a:pPr indent="-342900" lvl="0" marL="342900" marR="0" rtl="0" algn="l">
              <a:lnSpc>
                <a:spcPct val="100000"/>
              </a:lnSpc>
              <a:spcBef>
                <a:spcPts val="800"/>
              </a:spcBef>
              <a:spcAft>
                <a:spcPts val="0"/>
              </a:spcAft>
              <a:buClr>
                <a:schemeClr val="dk1"/>
              </a:buClr>
              <a:buSzPts val="4000"/>
              <a:buFont typeface="Comic Sans MS"/>
              <a:buChar char="•"/>
            </a:pPr>
            <a:r>
              <a:rPr b="0" i="0" lang="en-US" sz="4000" u="none">
                <a:solidFill>
                  <a:schemeClr val="dk1"/>
                </a:solidFill>
                <a:latin typeface="Comic Sans MS"/>
                <a:ea typeface="Comic Sans MS"/>
                <a:cs typeface="Comic Sans MS"/>
                <a:sym typeface="Comic Sans MS"/>
              </a:rPr>
              <a:t>мазмұны</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6" name="Shape 586"/>
        <p:cNvGrpSpPr/>
        <p:nvPr/>
      </p:nvGrpSpPr>
      <p:grpSpPr>
        <a:xfrm>
          <a:off x="0" y="0"/>
          <a:ext cx="0" cy="0"/>
          <a:chOff x="0" y="0"/>
          <a:chExt cx="0" cy="0"/>
        </a:xfrm>
      </p:grpSpPr>
      <p:sp>
        <p:nvSpPr>
          <p:cNvPr id="587" name="Google Shape;587;p9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Қайнар көздері </a:t>
            </a:r>
            <a:endParaRPr/>
          </a:p>
        </p:txBody>
      </p:sp>
      <p:sp>
        <p:nvSpPr>
          <p:cNvPr id="588" name="Google Shape;588;p9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Қазақстан Республикасының Конституциясы, Азаматтық Кодексі, оған сәйкес қабылданған өзге де заңдар және заңға тәуелді кесімдер болып табылады. </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92" name="Shape 592"/>
        <p:cNvGrpSpPr/>
        <p:nvPr/>
      </p:nvGrpSpPr>
      <p:grpSpPr>
        <a:xfrm>
          <a:off x="0" y="0"/>
          <a:ext cx="0" cy="0"/>
          <a:chOff x="0" y="0"/>
          <a:chExt cx="0" cy="0"/>
        </a:xfrm>
      </p:grpSpPr>
      <p:sp>
        <p:nvSpPr>
          <p:cNvPr id="593" name="Google Shape;593;p9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cap="none" strike="noStrike">
                <a:solidFill>
                  <a:schemeClr val="dk1"/>
                </a:solidFill>
                <a:latin typeface="Comic Sans MS"/>
                <a:ea typeface="Comic Sans MS"/>
                <a:cs typeface="Comic Sans MS"/>
                <a:sym typeface="Comic Sans MS"/>
              </a:rPr>
              <a:t>Азаматтық заңдармен реттелетін қатынастардың субъектілеріне: </a:t>
            </a:r>
            <a:endParaRPr/>
          </a:p>
        </p:txBody>
      </p:sp>
      <p:sp>
        <p:nvSpPr>
          <p:cNvPr id="594" name="Google Shape;594;p9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1" i="1" lang="en-US" sz="3200" u="none">
                <a:solidFill>
                  <a:schemeClr val="dk1"/>
                </a:solidFill>
                <a:latin typeface="Comic Sans MS"/>
                <a:ea typeface="Comic Sans MS"/>
                <a:cs typeface="Comic Sans MS"/>
                <a:sym typeface="Comic Sans MS"/>
              </a:rPr>
              <a:t>	жеке және заңды тұлгалар, мемлекет, сондай-ақ әкімшілік-аумақтық, бөліністер жатады</a:t>
            </a:r>
            <a:r>
              <a:rPr b="0" i="0" lang="en-US" sz="32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98" name="Shape 598"/>
        <p:cNvGrpSpPr/>
        <p:nvPr/>
      </p:nvGrpSpPr>
      <p:grpSpPr>
        <a:xfrm>
          <a:off x="0" y="0"/>
          <a:ext cx="0" cy="0"/>
          <a:chOff x="0" y="0"/>
          <a:chExt cx="0" cy="0"/>
        </a:xfrm>
      </p:grpSpPr>
      <p:sp>
        <p:nvSpPr>
          <p:cNvPr id="599" name="Google Shape;599;p9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Азаматтың </a:t>
            </a:r>
            <a:r>
              <a:rPr b="1" i="1" lang="en-US" sz="4000" u="none" cap="none" strike="noStrike">
                <a:solidFill>
                  <a:schemeClr val="dk1"/>
                </a:solidFill>
                <a:latin typeface="Comic Sans MS"/>
                <a:ea typeface="Comic Sans MS"/>
                <a:cs typeface="Comic Sans MS"/>
                <a:sym typeface="Comic Sans MS"/>
              </a:rPr>
              <a:t>кұқықтық қабілеттілігі</a:t>
            </a:r>
            <a:r>
              <a:rPr b="1" i="0" lang="en-US" sz="4000" u="none" cap="none" strike="noStrike">
                <a:solidFill>
                  <a:schemeClr val="dk1"/>
                </a:solidFill>
                <a:latin typeface="Comic Sans MS"/>
                <a:ea typeface="Comic Sans MS"/>
                <a:cs typeface="Comic Sans MS"/>
                <a:sym typeface="Comic Sans MS"/>
              </a:rPr>
              <a:t> </a:t>
            </a:r>
            <a:endParaRPr/>
          </a:p>
        </p:txBody>
      </p:sp>
      <p:sp>
        <p:nvSpPr>
          <p:cNvPr id="600" name="Google Shape;600;p9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бұл азаматтық құқық пен азаматтық міндеттемелерге ие болу қабілеттілігі. Ол адам туылғанда пайда болып және адам өлгенде барып тоқтатылады.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8" name="Shape 118"/>
        <p:cNvGrpSpPr/>
        <p:nvPr/>
      </p:nvGrpSpPr>
      <p:grpSpPr>
        <a:xfrm>
          <a:off x="0" y="0"/>
          <a:ext cx="0" cy="0"/>
          <a:chOff x="0" y="0"/>
          <a:chExt cx="0" cy="0"/>
        </a:xfrm>
      </p:grpSpPr>
      <p:sp>
        <p:nvSpPr>
          <p:cNvPr id="119" name="Google Shape;119;p1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Comic Sans MS"/>
                <a:ea typeface="Comic Sans MS"/>
                <a:cs typeface="Comic Sans MS"/>
                <a:sym typeface="Comic Sans MS"/>
              </a:rPr>
              <a:t>Мемлекет </a:t>
            </a:r>
            <a:endParaRPr/>
          </a:p>
        </p:txBody>
      </p:sp>
      <p:sp>
        <p:nvSpPr>
          <p:cNvPr id="120" name="Google Shape;120;p1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	белгiлi бiр аумақ шеңберiнде халықты өз ырқына көндiрiп отыратын, бүкiл қоғам атынан iшкi және сыртқы саясатты жүзеге асыратын, барлық халыққа мiндеттi заңдар мен ереже-қағидаларды шығарып қабылдайтын, халықтан салық жинайтын ерекше құқылы саяси ұйым.</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04" name="Shape 604"/>
        <p:cNvGrpSpPr/>
        <p:nvPr/>
      </p:nvGrpSpPr>
      <p:grpSpPr>
        <a:xfrm>
          <a:off x="0" y="0"/>
          <a:ext cx="0" cy="0"/>
          <a:chOff x="0" y="0"/>
          <a:chExt cx="0" cy="0"/>
        </a:xfrm>
      </p:grpSpPr>
      <p:sp>
        <p:nvSpPr>
          <p:cNvPr id="605" name="Google Shape;605;p9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Азаматтық әрекет қабiлеттiлiгi</a:t>
            </a:r>
            <a:r>
              <a:rPr b="0" i="0" lang="en-US" sz="4400" u="none" cap="none" strike="noStrike">
                <a:solidFill>
                  <a:schemeClr val="dk1"/>
                </a:solidFill>
                <a:latin typeface="Comic Sans MS"/>
                <a:ea typeface="Comic Sans MS"/>
                <a:cs typeface="Comic Sans MS"/>
                <a:sym typeface="Comic Sans MS"/>
              </a:rPr>
              <a:t> </a:t>
            </a:r>
            <a:endParaRPr/>
          </a:p>
        </p:txBody>
      </p:sp>
      <p:sp>
        <p:nvSpPr>
          <p:cNvPr id="606" name="Google Shape;606;p9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азаматтың өз әрекеттерімен азаматтық құқықтарға ие болуға және оны жүзеге асыруға, өзі үшін азаматтық міндеттемелер жасап, оларды орындауға қабілеттілігі кәмелетке толғанда, яғни 18 жастан толық ә.қ. пайда болады. </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10" name="Shape 610"/>
        <p:cNvGrpSpPr/>
        <p:nvPr/>
      </p:nvGrpSpPr>
      <p:grpSpPr>
        <a:xfrm>
          <a:off x="0" y="0"/>
          <a:ext cx="0" cy="0"/>
          <a:chOff x="0" y="0"/>
          <a:chExt cx="0" cy="0"/>
        </a:xfrm>
      </p:grpSpPr>
      <p:sp>
        <p:nvSpPr>
          <p:cNvPr id="611" name="Google Shape;611;p9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Заңды тұлга</a:t>
            </a:r>
            <a:r>
              <a:rPr b="0" i="0" lang="en-US" sz="4400" u="none" cap="none" strike="noStrike">
                <a:solidFill>
                  <a:schemeClr val="dk1"/>
                </a:solidFill>
                <a:latin typeface="Comic Sans MS"/>
                <a:ea typeface="Comic Sans MS"/>
                <a:cs typeface="Comic Sans MS"/>
                <a:sym typeface="Comic Sans MS"/>
              </a:rPr>
              <a:t> </a:t>
            </a:r>
            <a:endParaRPr/>
          </a:p>
        </p:txBody>
      </p:sp>
      <p:sp>
        <p:nvSpPr>
          <p:cNvPr id="612" name="Google Shape;612;p9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Меншік, шаруашылық жүргізу немесе жедел басқару құқығындағы оқшау мүлкі бар және сол мүлікпен өз міндеттемелері бойынша жауап беретін, өз атынан мүліктік және мүліктік емес жеке қүқықтар мен міндеттерге ие болып, оларды жүзеге асыра алатын, сотта талапкер және жауапкер бола алатын ұйым. </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16" name="Shape 616"/>
        <p:cNvGrpSpPr/>
        <p:nvPr/>
      </p:nvGrpSpPr>
      <p:grpSpPr>
        <a:xfrm>
          <a:off x="0" y="0"/>
          <a:ext cx="0" cy="0"/>
          <a:chOff x="0" y="0"/>
          <a:chExt cx="0" cy="0"/>
        </a:xfrm>
      </p:grpSpPr>
      <p:sp>
        <p:nvSpPr>
          <p:cNvPr id="617" name="Google Shape;617;p95"/>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Заңды тұлға түрлері:</a:t>
            </a:r>
            <a:r>
              <a:rPr b="0" i="0" lang="en-US" sz="4400" u="none" cap="none" strike="noStrike">
                <a:solidFill>
                  <a:schemeClr val="dk1"/>
                </a:solidFill>
                <a:latin typeface="Comic Sans MS"/>
                <a:ea typeface="Comic Sans MS"/>
                <a:cs typeface="Comic Sans MS"/>
                <a:sym typeface="Comic Sans MS"/>
              </a:rPr>
              <a:t> </a:t>
            </a:r>
            <a:endParaRPr/>
          </a:p>
        </p:txBody>
      </p:sp>
      <p:sp>
        <p:nvSpPr>
          <p:cNvPr id="618" name="Google Shape;618;p95"/>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өз қызметінің негізгі мақсаты ретінде табысын келтіруді (коммерциялық ұйым), не мұндай мақсат ретінде пайда келтіре алмайтын және алынған пайдасын қатысушыларына үлестірмейтін (коммерциялық емес) ұйым заңды түлға бола алады.</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22" name="Shape 622"/>
        <p:cNvGrpSpPr/>
        <p:nvPr/>
      </p:nvGrpSpPr>
      <p:grpSpPr>
        <a:xfrm>
          <a:off x="0" y="0"/>
          <a:ext cx="0" cy="0"/>
          <a:chOff x="0" y="0"/>
          <a:chExt cx="0" cy="0"/>
        </a:xfrm>
      </p:grpSpPr>
      <p:sp>
        <p:nvSpPr>
          <p:cNvPr id="623" name="Google Shape;623;p9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Азаматтық құқық объектілері</a:t>
            </a:r>
            <a:r>
              <a:rPr b="0" i="0" lang="en-US" sz="4400" u="none" cap="none" strike="noStrike">
                <a:solidFill>
                  <a:schemeClr val="dk1"/>
                </a:solidFill>
                <a:latin typeface="Comic Sans MS"/>
                <a:ea typeface="Comic Sans MS"/>
                <a:cs typeface="Comic Sans MS"/>
                <a:sym typeface="Comic Sans MS"/>
              </a:rPr>
              <a:t>:</a:t>
            </a:r>
            <a:endParaRPr/>
          </a:p>
        </p:txBody>
      </p:sp>
      <p:sp>
        <p:nvSpPr>
          <p:cNvPr id="624" name="Google Shape;624;p96"/>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1" i="1" lang="en-US" sz="3200" u="none">
                <a:solidFill>
                  <a:schemeClr val="dk1"/>
                </a:solidFill>
                <a:latin typeface="Comic Sans MS"/>
                <a:ea typeface="Comic Sans MS"/>
                <a:cs typeface="Comic Sans MS"/>
                <a:sym typeface="Comic Sans MS"/>
              </a:rPr>
              <a:t>	</a:t>
            </a:r>
            <a:r>
              <a:rPr b="1" i="1" lang="en-US" sz="4000" u="none">
                <a:solidFill>
                  <a:schemeClr val="dk1"/>
                </a:solidFill>
                <a:latin typeface="Comic Sans MS"/>
                <a:ea typeface="Comic Sans MS"/>
                <a:cs typeface="Comic Sans MS"/>
                <a:sym typeface="Comic Sans MS"/>
              </a:rPr>
              <a:t>мүліктік </a:t>
            </a:r>
            <a:r>
              <a:rPr b="0" i="0" lang="en-US" sz="4000" u="none">
                <a:solidFill>
                  <a:schemeClr val="dk1"/>
                </a:solidFill>
                <a:latin typeface="Comic Sans MS"/>
                <a:ea typeface="Comic Sans MS"/>
                <a:cs typeface="Comic Sans MS"/>
                <a:sym typeface="Comic Sans MS"/>
              </a:rPr>
              <a:t>және </a:t>
            </a:r>
            <a:r>
              <a:rPr b="1" i="1" lang="en-US" sz="4000" u="none">
                <a:solidFill>
                  <a:schemeClr val="dk1"/>
                </a:solidFill>
                <a:latin typeface="Comic Sans MS"/>
                <a:ea typeface="Comic Sans MS"/>
                <a:cs typeface="Comic Sans MS"/>
                <a:sym typeface="Comic Sans MS"/>
              </a:rPr>
              <a:t>жеке мүліктік емес игіліктер мен құқықтар</a:t>
            </a:r>
            <a:r>
              <a:rPr b="0" i="0" lang="en-US" sz="400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28" name="Shape 628"/>
        <p:cNvGrpSpPr/>
        <p:nvPr/>
      </p:nvGrpSpPr>
      <p:grpSpPr>
        <a:xfrm>
          <a:off x="0" y="0"/>
          <a:ext cx="0" cy="0"/>
          <a:chOff x="0" y="0"/>
          <a:chExt cx="0" cy="0"/>
        </a:xfrm>
      </p:grpSpPr>
      <p:sp>
        <p:nvSpPr>
          <p:cNvPr id="629" name="Google Shape;629;p9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Азаматтық құқық мазмұны:</a:t>
            </a:r>
            <a:endParaRPr/>
          </a:p>
        </p:txBody>
      </p:sp>
      <p:sp>
        <p:nvSpPr>
          <p:cNvPr id="630" name="Google Shape;630;p9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бұл - біріншіден, осы құқық қатынастары субъектісінің субъективтік құқығы мен міндеттері және екіншіден, субъектінің өз субъективтік құқығы мен міндеттерін іске асырудағы іс-қимылы. Мысалы, жасалған шарттың негізінде сатушы сатып-алушыға мүлікті береді, ал сатып-алушы келісім бойынша ақысын төлейді. </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34" name="Shape 634"/>
        <p:cNvGrpSpPr/>
        <p:nvPr/>
      </p:nvGrpSpPr>
      <p:grpSpPr>
        <a:xfrm>
          <a:off x="0" y="0"/>
          <a:ext cx="0" cy="0"/>
          <a:chOff x="0" y="0"/>
          <a:chExt cx="0" cy="0"/>
        </a:xfrm>
      </p:grpSpPr>
      <p:sp>
        <p:nvSpPr>
          <p:cNvPr id="635" name="Google Shape;635;p9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0" i="0" lang="en-US" sz="4400" u="none" cap="none" strike="noStrike">
                <a:solidFill>
                  <a:schemeClr val="dk1"/>
                </a:solidFill>
                <a:latin typeface="Comic Sans MS"/>
                <a:ea typeface="Comic Sans MS"/>
                <a:cs typeface="Comic Sans MS"/>
                <a:sym typeface="Comic Sans MS"/>
              </a:rPr>
              <a:t> </a:t>
            </a:r>
            <a:r>
              <a:rPr b="1" i="0" lang="en-US" sz="4400" u="none" cap="none" strike="noStrike">
                <a:solidFill>
                  <a:schemeClr val="dk1"/>
                </a:solidFill>
                <a:latin typeface="Comic Sans MS"/>
                <a:ea typeface="Comic Sans MS"/>
                <a:cs typeface="Comic Sans MS"/>
                <a:sym typeface="Comic Sans MS"/>
              </a:rPr>
              <a:t>М</a:t>
            </a:r>
            <a:r>
              <a:rPr b="1" i="1" lang="en-US" sz="4400" u="none" cap="none" strike="noStrike">
                <a:solidFill>
                  <a:schemeClr val="dk1"/>
                </a:solidFill>
                <a:latin typeface="Comic Sans MS"/>
                <a:ea typeface="Comic Sans MS"/>
                <a:cs typeface="Comic Sans MS"/>
                <a:sym typeface="Comic Sans MS"/>
              </a:rPr>
              <a:t>әмілелер</a:t>
            </a:r>
            <a:r>
              <a:rPr b="1" i="0" lang="en-US" sz="4400" u="none" cap="none" strike="noStrike">
                <a:solidFill>
                  <a:schemeClr val="dk1"/>
                </a:solidFill>
                <a:latin typeface="Comic Sans MS"/>
                <a:ea typeface="Comic Sans MS"/>
                <a:cs typeface="Comic Sans MS"/>
                <a:sym typeface="Comic Sans MS"/>
              </a:rPr>
              <a:t> </a:t>
            </a:r>
            <a:endParaRPr/>
          </a:p>
        </p:txBody>
      </p:sp>
      <p:sp>
        <p:nvSpPr>
          <p:cNvPr id="636" name="Google Shape;636;p9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азаматтар мен заңды тұлғалардың азаматтық құқықтары мен міндеттерін белгілеуге, өзгертуге немесе тоқтатуға бағытталған әрекеттері </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40" name="Shape 640"/>
        <p:cNvGrpSpPr/>
        <p:nvPr/>
      </p:nvGrpSpPr>
      <p:grpSpPr>
        <a:xfrm>
          <a:off x="0" y="0"/>
          <a:ext cx="0" cy="0"/>
          <a:chOff x="0" y="0"/>
          <a:chExt cx="0" cy="0"/>
        </a:xfrm>
      </p:grpSpPr>
      <p:sp>
        <p:nvSpPr>
          <p:cNvPr id="641" name="Google Shape;641;p9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0" lang="en-US" sz="4400" u="none" cap="none" strike="noStrike">
                <a:solidFill>
                  <a:schemeClr val="dk1"/>
                </a:solidFill>
                <a:latin typeface="Comic Sans MS"/>
                <a:ea typeface="Comic Sans MS"/>
                <a:cs typeface="Comic Sans MS"/>
                <a:sym typeface="Comic Sans MS"/>
              </a:rPr>
              <a:t>Сенімхат</a:t>
            </a:r>
            <a:r>
              <a:rPr b="0" i="0" lang="en-US" sz="4400" u="none" cap="none" strike="noStrike">
                <a:solidFill>
                  <a:schemeClr val="dk1"/>
                </a:solidFill>
                <a:latin typeface="Comic Sans MS"/>
                <a:ea typeface="Comic Sans MS"/>
                <a:cs typeface="Comic Sans MS"/>
                <a:sym typeface="Comic Sans MS"/>
              </a:rPr>
              <a:t> </a:t>
            </a:r>
            <a:endParaRPr/>
          </a:p>
        </p:txBody>
      </p:sp>
      <p:sp>
        <p:nvSpPr>
          <p:cNvPr id="642" name="Google Shape;642;p9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	бір адамның (сенім берушінің) өз атынан өкілдік жасау үшін басқа адамға (сенім алушыға) беретін жазбаша өкілдігі. Сенімхат сенім алушының өкілеттілігінің мөлшерін анықтайтын бір жақты келісім, ол тікелей сол сенімхатты беруге белгіленген құқықтар мен міндеттерді тудырады. </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46" name="Shape 646"/>
        <p:cNvGrpSpPr/>
        <p:nvPr/>
      </p:nvGrpSpPr>
      <p:grpSpPr>
        <a:xfrm>
          <a:off x="0" y="0"/>
          <a:ext cx="0" cy="0"/>
          <a:chOff x="0" y="0"/>
          <a:chExt cx="0" cy="0"/>
        </a:xfrm>
      </p:grpSpPr>
      <p:sp>
        <p:nvSpPr>
          <p:cNvPr id="647" name="Google Shape;647;p10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omic Sans MS"/>
              <a:buNone/>
            </a:pPr>
            <a:r>
              <a:rPr b="1" i="1" lang="en-US" sz="4400" u="none" cap="none" strike="noStrike">
                <a:solidFill>
                  <a:schemeClr val="dk1"/>
                </a:solidFill>
                <a:latin typeface="Comic Sans MS"/>
                <a:ea typeface="Comic Sans MS"/>
                <a:cs typeface="Comic Sans MS"/>
                <a:sym typeface="Comic Sans MS"/>
              </a:rPr>
              <a:t>Меншік құқығы</a:t>
            </a:r>
            <a:r>
              <a:rPr b="0" i="0" lang="en-US" sz="4400" u="none" cap="none" strike="noStrike">
                <a:solidFill>
                  <a:schemeClr val="dk1"/>
                </a:solidFill>
                <a:latin typeface="Comic Sans MS"/>
                <a:ea typeface="Comic Sans MS"/>
                <a:cs typeface="Comic Sans MS"/>
                <a:sym typeface="Comic Sans MS"/>
              </a:rPr>
              <a:t> </a:t>
            </a:r>
            <a:endParaRPr/>
          </a:p>
        </p:txBody>
      </p:sp>
      <p:sp>
        <p:nvSpPr>
          <p:cNvPr id="648" name="Google Shape;648;p10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дегеніміз субъектінің заң құжаттары арқылы танылатын және қорғалатын өзіне тиесілі мүлікті өз қалауынша </a:t>
            </a:r>
            <a:r>
              <a:rPr b="1" i="0" lang="en-US" sz="3200" u="none">
                <a:solidFill>
                  <a:schemeClr val="dk1"/>
                </a:solidFill>
                <a:latin typeface="Comic Sans MS"/>
                <a:ea typeface="Comic Sans MS"/>
                <a:cs typeface="Comic Sans MS"/>
                <a:sym typeface="Comic Sans MS"/>
              </a:rPr>
              <a:t>иелену</a:t>
            </a:r>
            <a:r>
              <a:rPr b="0" i="0" lang="en-US" sz="3200" u="none">
                <a:solidFill>
                  <a:schemeClr val="dk1"/>
                </a:solidFill>
                <a:latin typeface="Comic Sans MS"/>
                <a:ea typeface="Comic Sans MS"/>
                <a:cs typeface="Comic Sans MS"/>
                <a:sym typeface="Comic Sans MS"/>
              </a:rPr>
              <a:t>, </a:t>
            </a:r>
            <a:r>
              <a:rPr b="1" i="0" lang="en-US" sz="3200" u="none">
                <a:solidFill>
                  <a:schemeClr val="dk1"/>
                </a:solidFill>
                <a:latin typeface="Comic Sans MS"/>
                <a:ea typeface="Comic Sans MS"/>
                <a:cs typeface="Comic Sans MS"/>
                <a:sym typeface="Comic Sans MS"/>
              </a:rPr>
              <a:t>пайдалану</a:t>
            </a:r>
            <a:r>
              <a:rPr b="0" i="0" lang="en-US" sz="3200" u="none">
                <a:solidFill>
                  <a:schemeClr val="dk1"/>
                </a:solidFill>
                <a:latin typeface="Comic Sans MS"/>
                <a:ea typeface="Comic Sans MS"/>
                <a:cs typeface="Comic Sans MS"/>
                <a:sym typeface="Comic Sans MS"/>
              </a:rPr>
              <a:t> және оған </a:t>
            </a:r>
            <a:r>
              <a:rPr b="1" i="0" lang="en-US" sz="3200" u="none">
                <a:solidFill>
                  <a:schemeClr val="dk1"/>
                </a:solidFill>
                <a:latin typeface="Comic Sans MS"/>
                <a:ea typeface="Comic Sans MS"/>
                <a:cs typeface="Comic Sans MS"/>
                <a:sym typeface="Comic Sans MS"/>
              </a:rPr>
              <a:t>билік ету</a:t>
            </a:r>
            <a:r>
              <a:rPr b="0" i="0" lang="en-US" sz="3200" u="none">
                <a:solidFill>
                  <a:schemeClr val="dk1"/>
                </a:solidFill>
                <a:latin typeface="Comic Sans MS"/>
                <a:ea typeface="Comic Sans MS"/>
                <a:cs typeface="Comic Sans MS"/>
                <a:sym typeface="Comic Sans MS"/>
              </a:rPr>
              <a:t> құқығы. </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52" name="Shape 652"/>
        <p:cNvGrpSpPr/>
        <p:nvPr/>
      </p:nvGrpSpPr>
      <p:grpSpPr>
        <a:xfrm>
          <a:off x="0" y="0"/>
          <a:ext cx="0" cy="0"/>
          <a:chOff x="0" y="0"/>
          <a:chExt cx="0" cy="0"/>
        </a:xfrm>
      </p:grpSpPr>
      <p:sp>
        <p:nvSpPr>
          <p:cNvPr id="653" name="Google Shape;653;p10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cap="none" strike="noStrike">
                <a:solidFill>
                  <a:schemeClr val="dk1"/>
                </a:solidFill>
                <a:latin typeface="Comic Sans MS"/>
                <a:ea typeface="Comic Sans MS"/>
                <a:cs typeface="Comic Sans MS"/>
                <a:sym typeface="Comic Sans MS"/>
              </a:rPr>
              <a:t>Қазақстан Республикасының Конституциясы (6-бап) </a:t>
            </a:r>
            <a:endParaRPr/>
          </a:p>
        </p:txBody>
      </p:sp>
      <p:sp>
        <p:nvSpPr>
          <p:cNvPr id="654" name="Google Shape;654;p10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dk1"/>
              </a:buClr>
              <a:buSzPts val="800"/>
              <a:buFont typeface="Comic Sans MS"/>
              <a:buNone/>
            </a:pPr>
            <a:r>
              <a:rPr b="1" i="0" lang="en-US" sz="800" u="none">
                <a:solidFill>
                  <a:schemeClr val="dk1"/>
                </a:solidFill>
                <a:latin typeface="Comic Sans MS"/>
                <a:ea typeface="Comic Sans MS"/>
                <a:cs typeface="Comic Sans MS"/>
                <a:sym typeface="Comic Sans MS"/>
              </a:rPr>
              <a:t>	</a:t>
            </a:r>
            <a:r>
              <a:rPr b="1" i="0" lang="en-US" sz="2800" u="none">
                <a:solidFill>
                  <a:schemeClr val="dk1"/>
                </a:solidFill>
                <a:latin typeface="Comic Sans MS"/>
                <a:ea typeface="Comic Sans MS"/>
                <a:cs typeface="Comic Sans MS"/>
                <a:sym typeface="Comic Sans MS"/>
              </a:rPr>
              <a:t>мемлекеттік</a:t>
            </a:r>
            <a:r>
              <a:rPr b="0" i="0" lang="en-US" sz="2800" u="none">
                <a:solidFill>
                  <a:schemeClr val="dk1"/>
                </a:solidFill>
                <a:latin typeface="Comic Sans MS"/>
                <a:ea typeface="Comic Sans MS"/>
                <a:cs typeface="Comic Sans MS"/>
                <a:sym typeface="Comic Sans MS"/>
              </a:rPr>
              <a:t> меншік пен </a:t>
            </a:r>
            <a:r>
              <a:rPr b="1" i="0" lang="en-US" sz="2800" u="none">
                <a:solidFill>
                  <a:schemeClr val="dk1"/>
                </a:solidFill>
                <a:latin typeface="Comic Sans MS"/>
                <a:ea typeface="Comic Sans MS"/>
                <a:cs typeface="Comic Sans MS"/>
                <a:sym typeface="Comic Sans MS"/>
              </a:rPr>
              <a:t>жеке</a:t>
            </a:r>
            <a:r>
              <a:rPr b="0" i="0" lang="en-US" sz="2800" u="none">
                <a:solidFill>
                  <a:schemeClr val="dk1"/>
                </a:solidFill>
                <a:latin typeface="Comic Sans MS"/>
                <a:ea typeface="Comic Sans MS"/>
                <a:cs typeface="Comic Sans MS"/>
                <a:sym typeface="Comic Sans MS"/>
              </a:rPr>
              <a:t> меншікті таниды және бірдей қорғайды. </a:t>
            </a:r>
            <a:r>
              <a:rPr b="1" i="0" lang="en-US" sz="2800" u="none">
                <a:solidFill>
                  <a:schemeClr val="dk1"/>
                </a:solidFill>
                <a:latin typeface="Comic Sans MS"/>
                <a:ea typeface="Comic Sans MS"/>
                <a:cs typeface="Comic Sans MS"/>
                <a:sym typeface="Comic Sans MS"/>
              </a:rPr>
              <a:t>Жеке меншік</a:t>
            </a:r>
            <a:r>
              <a:rPr b="0" i="0" lang="en-US" sz="2800" u="none">
                <a:solidFill>
                  <a:schemeClr val="dk1"/>
                </a:solidFill>
                <a:latin typeface="Comic Sans MS"/>
                <a:ea typeface="Comic Sans MS"/>
                <a:cs typeface="Comic Sans MS"/>
                <a:sym typeface="Comic Sans MS"/>
              </a:rPr>
              <a:t> - азаматтардың және мемлекеттік емес заңды тұлғалар мен олардың бірлестіктерінің меншігі ретінде көрінеді. Жеке меншікте болатын мүліктің саны мен құны шектелмейді. </a:t>
            </a:r>
            <a:r>
              <a:rPr b="1" i="0" lang="en-US" sz="2800" u="none">
                <a:solidFill>
                  <a:schemeClr val="dk1"/>
                </a:solidFill>
                <a:latin typeface="Comic Sans MS"/>
                <a:ea typeface="Comic Sans MS"/>
                <a:cs typeface="Comic Sans MS"/>
                <a:sym typeface="Comic Sans MS"/>
              </a:rPr>
              <a:t>Мемлекеттік меншік</a:t>
            </a:r>
            <a:r>
              <a:rPr b="0" i="0" lang="en-US" sz="2800" u="none">
                <a:solidFill>
                  <a:schemeClr val="dk1"/>
                </a:solidFill>
                <a:latin typeface="Comic Sans MS"/>
                <a:ea typeface="Comic Sans MS"/>
                <a:cs typeface="Comic Sans MS"/>
                <a:sym typeface="Comic Sans MS"/>
              </a:rPr>
              <a:t> республикалық және коммуналдық меншік болып бөлінеді. Жер, оның қойнауы, су, өсімдіктер мен жануарлар дүниесі, басқа да табиғи ресурстар тек қана мемлекеттік республикалық меншікте болады. </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58" name="Shape 658"/>
        <p:cNvGrpSpPr/>
        <p:nvPr/>
      </p:nvGrpSpPr>
      <p:grpSpPr>
        <a:xfrm>
          <a:off x="0" y="0"/>
          <a:ext cx="0" cy="0"/>
          <a:chOff x="0" y="0"/>
          <a:chExt cx="0" cy="0"/>
        </a:xfrm>
      </p:grpSpPr>
      <p:sp>
        <p:nvSpPr>
          <p:cNvPr id="659" name="Google Shape;659;p10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omic Sans MS"/>
              <a:buNone/>
            </a:pPr>
            <a:r>
              <a:rPr b="1" i="1" lang="en-US" sz="3200" u="none" cap="none" strike="noStrike">
                <a:solidFill>
                  <a:schemeClr val="dk1"/>
                </a:solidFill>
                <a:latin typeface="Comic Sans MS"/>
                <a:ea typeface="Comic Sans MS"/>
                <a:cs typeface="Comic Sans MS"/>
                <a:sym typeface="Comic Sans MS"/>
              </a:rPr>
              <a:t>Меншік иесі болып табылмайтын адамдардың заттық құқықтарына:</a:t>
            </a:r>
            <a:r>
              <a:rPr b="0" i="0" lang="en-US" sz="3200" u="none" cap="none" strike="noStrike">
                <a:solidFill>
                  <a:schemeClr val="dk1"/>
                </a:solidFill>
                <a:latin typeface="Comic Sans MS"/>
                <a:ea typeface="Comic Sans MS"/>
                <a:cs typeface="Comic Sans MS"/>
                <a:sym typeface="Comic Sans MS"/>
              </a:rPr>
              <a:t> </a:t>
            </a:r>
            <a:endParaRPr/>
          </a:p>
        </p:txBody>
      </p:sp>
      <p:sp>
        <p:nvSpPr>
          <p:cNvPr id="660" name="Google Shape;660;p102"/>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жерді пайдалану құқығы; шаруашылық жүргізу құқығы; оралымды басқару құқығы; </a:t>
            </a:r>
            <a:endParaRPr/>
          </a:p>
          <a:p>
            <a:pPr indent="-342900" lvl="0" marL="342900" marR="0" rtl="0" algn="l">
              <a:lnSpc>
                <a:spcPct val="100000"/>
              </a:lnSpc>
              <a:spcBef>
                <a:spcPts val="64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заңдарда көзделген басқа да заттық құқықтар жатады.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Пастель">
  <a:themeElements>
    <a:clrScheme name="Пастель">
      <a:dk1>
        <a:srgbClr val="000000"/>
      </a:dk1>
      <a:lt1>
        <a:srgbClr val="FFFFFF"/>
      </a:lt1>
      <a:dk2>
        <a:srgbClr val="FF0000"/>
      </a:dk2>
      <a:lt2>
        <a:srgbClr val="FFB800"/>
      </a:lt2>
      <a:accent1>
        <a:srgbClr val="FFEF66"/>
      </a:accent1>
      <a:accent2>
        <a:srgbClr val="000000"/>
      </a:accent2>
      <a:accent3>
        <a:srgbClr val="FFFFFF"/>
      </a:accent3>
      <a:accent4>
        <a:srgbClr val="FFEF66"/>
      </a:accent4>
      <a:accent5>
        <a:srgbClr val="000000"/>
      </a:accent5>
      <a:accent6>
        <a:srgbClr val="FFFFFF"/>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