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3" autoAdjust="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4BA6B5-9A5B-400C-B8A2-4B5EA7BA9881}" type="datetimeFigureOut">
              <a:rPr lang="ru-RU" smtClean="0"/>
              <a:t>12.03.2018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D20272-6606-4E2C-B484-2E8A9AA8D22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08112"/>
            <a:ext cx="4929222" cy="62272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3857652" cy="3357586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/>
              <a:t>Строение и </a:t>
            </a:r>
            <a:br>
              <a:rPr lang="ru-RU" sz="5400" b="1" i="1" dirty="0" smtClean="0"/>
            </a:br>
            <a:r>
              <a:rPr lang="ru-RU" sz="5400" b="1" i="1" dirty="0" smtClean="0"/>
              <a:t>функции </a:t>
            </a:r>
            <a:br>
              <a:rPr lang="ru-RU" sz="5400" b="1" i="1" dirty="0" smtClean="0"/>
            </a:br>
            <a:r>
              <a:rPr lang="ru-RU" sz="5400" b="1" i="1" dirty="0" smtClean="0"/>
              <a:t>органоидов </a:t>
            </a:r>
            <a:br>
              <a:rPr lang="ru-RU" sz="5400" b="1" i="1" dirty="0" smtClean="0"/>
            </a:br>
            <a:r>
              <a:rPr lang="ru-RU" sz="5400" b="1" i="1" dirty="0" smtClean="0"/>
              <a:t>клетки.</a:t>
            </a:r>
            <a:endParaRPr lang="ru-RU" sz="5400" b="1" i="1" dirty="0"/>
          </a:p>
        </p:txBody>
      </p:sp>
      <p:pic>
        <p:nvPicPr>
          <p:cNvPr id="5" name="Picture 9" descr="j03052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429132"/>
            <a:ext cx="140071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868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Лизосомы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12-02-16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429043" y="2140517"/>
            <a:ext cx="4997613" cy="35740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214422"/>
            <a:ext cx="3933060" cy="54292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Одни из самых маленьких органоидов клетки, представленных в виде небольших округлых тел.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Функция: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- Участвуют во внутриклеточном переваривании отмерших частей клетки.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79722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Рибосомы</a:t>
            </a:r>
            <a:endParaRPr lang="ru-RU" b="1" i="1" dirty="0"/>
          </a:p>
        </p:txBody>
      </p:sp>
      <p:pic>
        <p:nvPicPr>
          <p:cNvPr id="5" name="Содержимое 4" descr="lysosome.gif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857224" y="1714488"/>
            <a:ext cx="4071966" cy="407196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857364"/>
            <a:ext cx="4218812" cy="3214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Небольшие округлые тельца, служащие место сборки сложных молекул белка.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797226"/>
          </a:xfrm>
        </p:spPr>
        <p:txBody>
          <a:bodyPr/>
          <a:lstStyle/>
          <a:p>
            <a:pPr algn="ctr"/>
            <a:r>
              <a:rPr lang="ru-RU" b="1" i="1" dirty="0" smtClean="0"/>
              <a:t>Митохондрии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2976" y="4286256"/>
            <a:ext cx="7790712" cy="2286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 err="1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Двухмембранный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органоид, являющийся энергетическим центром клетки, где происходит процесс синтеза молекул АТФ. Участвует в процессе дыхания.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Основная</a:t>
            </a:r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функция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– энергетическая.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9" name="Содержимое 8" descr="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19002" t="17268" b="1573"/>
          <a:stretch>
            <a:fillRect/>
          </a:stretch>
        </p:blipFill>
        <p:spPr>
          <a:xfrm>
            <a:off x="1500166" y="1000108"/>
            <a:ext cx="6408212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868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Пластиды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000108"/>
            <a:ext cx="3790184" cy="56436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i="1" dirty="0" smtClean="0">
                <a:solidFill>
                  <a:srgbClr val="FF0000"/>
                </a:solidFill>
                <a:latin typeface="Book Antiqua" pitchFamily="18" charset="0"/>
              </a:rPr>
              <a:t>Хромопласты</a:t>
            </a:r>
            <a:r>
              <a:rPr lang="ru-RU" sz="3600" b="1" i="1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endParaRPr lang="ru-RU" sz="1600" b="1" i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700" b="1" i="1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Местонахождение: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цветки;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плоды;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стебли;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листья.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привлечение насекомых;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привлечение животных распространителей</a:t>
            </a:r>
            <a:endParaRPr lang="ru-RU" sz="3000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7" name="Содержимое 6" descr="1333280282200072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8852" y="1000108"/>
            <a:ext cx="4173848" cy="5857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868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Пластиды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000108"/>
            <a:ext cx="3790184" cy="55721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200" b="1" i="1" dirty="0" smtClean="0">
                <a:solidFill>
                  <a:srgbClr val="00B050"/>
                </a:solidFill>
                <a:latin typeface="Book Antiqua" pitchFamily="18" charset="0"/>
              </a:rPr>
              <a:t>Хлоропласты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900" b="1" i="1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5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Местонахождение: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33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стебли;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3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листья.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5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200" dirty="0" smtClean="0"/>
              <a:t> </a:t>
            </a:r>
            <a:r>
              <a:rPr lang="ru-RU" sz="33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содержат пигмент хлорофилл, придающий растениям зеленый цвет.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3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играет важную роль в процессе фотосинтеза.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3000" b="1" i="1" u="sng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7" name="Содержимое 6" descr="1333280282200072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8852" y="1000108"/>
            <a:ext cx="4173848" cy="5857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868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Пластиды</a:t>
            </a:r>
            <a:endParaRPr lang="ru-RU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000108"/>
            <a:ext cx="3790184" cy="55721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i="1" dirty="0" smtClean="0">
                <a:solidFill>
                  <a:srgbClr val="00B0F0"/>
                </a:solidFill>
                <a:latin typeface="Book Antiqua" pitchFamily="18" charset="0"/>
              </a:rPr>
              <a:t>Лейкопласты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600" b="1" i="1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Местонахождение: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подземные и бесцветные части растений.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накопление запасных питательных веществ.</a:t>
            </a:r>
            <a:endParaRPr lang="ru-RU" b="1" i="1" u="sng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7" name="Содержимое 6" descr="1333280282200072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8852" y="1000108"/>
            <a:ext cx="4173848" cy="5857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868664"/>
          </a:xfrm>
        </p:spPr>
        <p:txBody>
          <a:bodyPr/>
          <a:lstStyle/>
          <a:p>
            <a:pPr algn="ctr"/>
            <a:r>
              <a:rPr lang="ru-RU" b="1" i="1" dirty="0" smtClean="0"/>
              <a:t>Клеточный центр</a:t>
            </a:r>
            <a:endParaRPr lang="ru-RU" b="1" i="1" dirty="0"/>
          </a:p>
        </p:txBody>
      </p:sp>
      <p:pic>
        <p:nvPicPr>
          <p:cNvPr id="5" name="Содержимое 4" descr="03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214422"/>
            <a:ext cx="3804519" cy="521497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785926"/>
            <a:ext cx="3790184" cy="478634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В цитоплазме клеток около ядра располагается клеточный центр, состоящий из центриолей.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</a:t>
            </a:r>
          </a:p>
          <a:p>
            <a:pPr marL="0" indent="0">
              <a:spcBef>
                <a:spcPts val="0"/>
              </a:spcBef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Принимает участие в делении клеток.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Спасибо за просмотр!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5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x_cd3436c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143116"/>
            <a:ext cx="4348427" cy="43788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807348"/>
          </a:xfrm>
        </p:spPr>
        <p:txBody>
          <a:bodyPr>
            <a:normAutofit/>
          </a:bodyPr>
          <a:lstStyle/>
          <a:p>
            <a:pPr algn="ctr"/>
            <a:r>
              <a:rPr lang="ru-RU" sz="4300" b="1" i="1" dirty="0" smtClean="0"/>
              <a:t>Основные части клетки</a:t>
            </a:r>
            <a:endParaRPr lang="ru-RU" sz="4300" b="1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8329642" cy="309360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Наружная цитоплазматическая мембрана</a:t>
            </a:r>
          </a:p>
          <a:p>
            <a:pPr>
              <a:buFont typeface="Arial" pitchFamily="34" charset="0"/>
              <a:buChar char="•"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Цитоплазма</a:t>
            </a:r>
          </a:p>
          <a:p>
            <a:pPr>
              <a:buFont typeface="Arial" pitchFamily="34" charset="0"/>
              <a:buChar char="•"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Ядро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90102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076" y="1285860"/>
            <a:ext cx="6786642" cy="3143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/>
              <a:t>Особенности строения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плазматической</a:t>
            </a:r>
            <a:r>
              <a:rPr lang="ru-RU" b="1" i="1" dirty="0" smtClean="0"/>
              <a:t> мембраны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00504"/>
            <a:ext cx="7929618" cy="26432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9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</a:t>
            </a:r>
          </a:p>
          <a:p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Ограничение внутренней среды клетки.</a:t>
            </a:r>
          </a:p>
          <a:p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Сохранение формы клетки.</a:t>
            </a:r>
          </a:p>
          <a:p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Защита.</a:t>
            </a:r>
          </a:p>
          <a:p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Обеспечение поступления веществ в клетку и удаление их из нее.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imal-Cell-Nucle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714488"/>
            <a:ext cx="4633523" cy="43577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>Важнейший и самый крупный органоид </a:t>
            </a:r>
            <a:r>
              <a:rPr lang="ru-RU" b="1" i="1" dirty="0" smtClean="0"/>
              <a:t>- </a:t>
            </a:r>
            <a:r>
              <a:rPr lang="ru-RU" sz="4800" b="1" i="1" dirty="0" smtClean="0"/>
              <a:t>ЯДРО</a:t>
            </a:r>
            <a:endParaRPr lang="ru-RU" sz="4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4876" y="1714488"/>
            <a:ext cx="4143404" cy="47149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Основная </a:t>
            </a:r>
          </a:p>
          <a:p>
            <a:pPr>
              <a:buNone/>
            </a:pPr>
            <a:r>
              <a:rPr lang="ru-RU" sz="4000" b="1" i="1" u="sng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функция</a:t>
            </a: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– 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хранение и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передача 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наследственной </a:t>
            </a:r>
          </a:p>
          <a:p>
            <a:pPr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информации. 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412" y="285728"/>
            <a:ext cx="7647868" cy="71438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Цитоплазма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71546"/>
            <a:ext cx="786215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9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–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внутренняя среда клетки, в которой располагаются ядро и органоиды.</a:t>
            </a:r>
          </a:p>
          <a:p>
            <a:pPr>
              <a:buNone/>
            </a:pPr>
            <a:endParaRPr lang="ru-RU" sz="4000" b="1" i="1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sz="40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Связывает между собой органоиды.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Обеспечивает транспорт веществ.</a:t>
            </a:r>
          </a:p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Является средой для химических реакций.</a:t>
            </a:r>
          </a:p>
          <a:p>
            <a:pPr>
              <a:buNone/>
            </a:pP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Органоиды цитоплазмы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214554"/>
            <a:ext cx="7929618" cy="4429156"/>
          </a:xfrm>
        </p:spPr>
        <p:txBody>
          <a:bodyPr numCol="2" spcCol="360000"/>
          <a:lstStyle/>
          <a:p>
            <a:pPr>
              <a:buNone/>
            </a:pPr>
            <a:r>
              <a:rPr lang="ru-RU" sz="34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Мембранного строения: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1.Эндоплазматическая сеть (ЭПС)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2. Аппарат </a:t>
            </a:r>
            <a:r>
              <a:rPr lang="ru-RU" sz="2800" i="1" dirty="0" err="1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Гольджи</a:t>
            </a:r>
            <a:endParaRPr lang="ru-RU" sz="2800" i="1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3. Лизосомы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4. Митохондрии</a:t>
            </a:r>
          </a:p>
          <a:p>
            <a:pPr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5. Пластиды</a:t>
            </a:r>
          </a:p>
          <a:p>
            <a:pPr>
              <a:buNone/>
            </a:pPr>
            <a:endParaRPr lang="ru-RU" sz="3400" b="1" i="1" dirty="0" smtClean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sz="3400" b="1" i="1" dirty="0" err="1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Немембранного</a:t>
            </a:r>
            <a:r>
              <a:rPr lang="ru-RU" sz="34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строения: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1. Рибосомы</a:t>
            </a:r>
          </a:p>
          <a:p>
            <a:pPr marL="596646" indent="-514350">
              <a:spcBef>
                <a:spcPts val="0"/>
              </a:spcBef>
              <a:buNone/>
            </a:pPr>
            <a:r>
              <a:rPr lang="ru-RU" sz="2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2. Клеточный центр</a:t>
            </a:r>
          </a:p>
          <a:p>
            <a:pPr marL="596646" indent="-514350">
              <a:buNone/>
            </a:pPr>
            <a:endParaRPr lang="ru-RU" sz="2800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85984" y="1099678"/>
            <a:ext cx="1714512" cy="1186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15008" y="1142984"/>
            <a:ext cx="1357322" cy="12144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1500174"/>
            <a:ext cx="3643338" cy="300039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</a:rPr>
              <a:t>Основные органоиды клетки</a:t>
            </a:r>
            <a:endParaRPr lang="ru-RU" sz="5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kletk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4429156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8686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Эндоплазматическая сеть</a:t>
            </a:r>
            <a:endParaRPr lang="ru-RU" b="1" i="1" dirty="0"/>
          </a:p>
        </p:txBody>
      </p:sp>
      <p:pic>
        <p:nvPicPr>
          <p:cNvPr id="7" name="Содержимое 6" descr="Nucleus_ER_golg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285860"/>
            <a:ext cx="3786214" cy="53578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142984"/>
            <a:ext cx="4004498" cy="5500726"/>
          </a:xfrm>
        </p:spPr>
        <p:txBody>
          <a:bodyPr>
            <a:noAutofit/>
          </a:bodyPr>
          <a:lstStyle/>
          <a:p>
            <a:pPr marL="180000" indent="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Сеть многочисленных</a:t>
            </a:r>
          </a:p>
          <a:p>
            <a:pPr marL="18000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мелких канальцев и</a:t>
            </a:r>
          </a:p>
          <a:p>
            <a:pPr marL="18000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полостей, занимающая</a:t>
            </a:r>
          </a:p>
          <a:p>
            <a:pPr marL="18000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от 30-50% всего объема</a:t>
            </a:r>
          </a:p>
          <a:p>
            <a:pPr marL="18000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клетки.</a:t>
            </a:r>
          </a:p>
          <a:p>
            <a:pPr marL="180000" algn="ctr">
              <a:spcBef>
                <a:spcPts val="0"/>
              </a:spcBef>
              <a:buNone/>
            </a:pPr>
            <a:r>
              <a:rPr lang="ru-RU" sz="2700" b="1" i="1" u="sng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Функции: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1. Связывает все части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клетки с цитоплазма-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err="1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тической</a:t>
            </a: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 мембраной.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2. Участвует в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образовании и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транспортировке</a:t>
            </a:r>
          </a:p>
          <a:p>
            <a:pPr marL="410886" indent="-514350">
              <a:spcBef>
                <a:spcPts val="0"/>
              </a:spcBef>
              <a:buNone/>
            </a:pPr>
            <a:r>
              <a:rPr lang="ru-RU" sz="2700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органических веществ.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9722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Аппарат </a:t>
            </a:r>
            <a:r>
              <a:rPr lang="ru-RU" b="1" i="1" dirty="0" err="1" smtClean="0"/>
              <a:t>Гольджи</a:t>
            </a:r>
            <a:endParaRPr lang="ru-RU" b="1" i="1" dirty="0"/>
          </a:p>
        </p:txBody>
      </p:sp>
      <p:pic>
        <p:nvPicPr>
          <p:cNvPr id="5" name="Содержимое 4" descr="116252-004-9615DB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5128" b="6410"/>
          <a:stretch>
            <a:fillRect/>
          </a:stretch>
        </p:blipFill>
        <p:spPr>
          <a:xfrm>
            <a:off x="1000100" y="1357298"/>
            <a:ext cx="3714750" cy="442915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357298"/>
            <a:ext cx="4075936" cy="435771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Сложная система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</a:rPr>
              <a:t>трубочек и пузырьков, в которой накапливаются, а затем поступают в цитоплазму многие важные вещества клетки – белки, жиры и углеводы.</a:t>
            </a:r>
            <a:endParaRPr lang="ru-RU" b="1" i="1" dirty="0">
              <a:solidFill>
                <a:schemeClr val="accent3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354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Строение и  функции  органоидов  клетки.</vt:lpstr>
      <vt:lpstr>Основные части клетки</vt:lpstr>
      <vt:lpstr>Особенности строения плазматической мембраны</vt:lpstr>
      <vt:lpstr>Важнейший и самый крупный органоид - ЯДРО</vt:lpstr>
      <vt:lpstr> Цитоплазма  </vt:lpstr>
      <vt:lpstr>Органоиды цитоплазмы</vt:lpstr>
      <vt:lpstr>Основные органоиды клетки</vt:lpstr>
      <vt:lpstr>Эндоплазматическая сеть</vt:lpstr>
      <vt:lpstr>Аппарат Гольджи</vt:lpstr>
      <vt:lpstr>Лизосомы</vt:lpstr>
      <vt:lpstr>Рибосомы</vt:lpstr>
      <vt:lpstr>Митохондрии</vt:lpstr>
      <vt:lpstr>Пластиды</vt:lpstr>
      <vt:lpstr>Пластиды</vt:lpstr>
      <vt:lpstr>Пластиды</vt:lpstr>
      <vt:lpstr>Клеточный центр</vt:lpstr>
      <vt:lpstr>                  Спасибо за просмотр!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и  функции  органоидов  клетки.</dc:title>
  <dc:creator>USER</dc:creator>
  <cp:lastModifiedBy>Admin</cp:lastModifiedBy>
  <cp:revision>24</cp:revision>
  <dcterms:created xsi:type="dcterms:W3CDTF">2012-08-09T05:49:26Z</dcterms:created>
  <dcterms:modified xsi:type="dcterms:W3CDTF">2018-03-12T10:40:51Z</dcterms:modified>
</cp:coreProperties>
</file>