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5" r:id="rId4"/>
    <p:sldId id="266" r:id="rId5"/>
    <p:sldId id="258" r:id="rId6"/>
    <p:sldId id="268" r:id="rId7"/>
    <p:sldId id="259" r:id="rId8"/>
    <p:sldId id="260" r:id="rId9"/>
    <p:sldId id="262" r:id="rId10"/>
    <p:sldId id="269" r:id="rId11"/>
    <p:sldId id="270" r:id="rId12"/>
    <p:sldId id="271" r:id="rId13"/>
    <p:sldId id="272" r:id="rId14"/>
    <p:sldId id="267" r:id="rId15"/>
    <p:sldId id="273"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414" autoAdjust="0"/>
  </p:normalViewPr>
  <p:slideViewPr>
    <p:cSldViewPr>
      <p:cViewPr varScale="1">
        <p:scale>
          <a:sx n="76" d="100"/>
          <a:sy n="76" d="100"/>
        </p:scale>
        <p:origin x="-29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45B1425E-CD1B-46B0-9201-EC00E5425148}" type="datetimeFigureOut">
              <a:rPr lang="ru-RU" smtClean="0"/>
              <a:pPr/>
              <a:t>14.03.2020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AF54230D-64CA-43B9-9385-E35EE97142E4}"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5B1425E-CD1B-46B0-9201-EC00E5425148}" type="datetimeFigureOut">
              <a:rPr lang="ru-RU" smtClean="0"/>
              <a:pPr/>
              <a:t>14.03.2020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54230D-64CA-43B9-9385-E35EE97142E4}" type="slidenum">
              <a:rPr lang="ru-RU" smtClean="0"/>
              <a:pPr/>
              <a:t>‹#›</a:t>
            </a:fld>
            <a:endParaRPr lang="ru-RU"/>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5B1425E-CD1B-46B0-9201-EC00E5425148}" type="datetimeFigureOut">
              <a:rPr lang="ru-RU" smtClean="0"/>
              <a:pPr/>
              <a:t>14.03.2020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54230D-64CA-43B9-9385-E35EE97142E4}" type="slidenum">
              <a:rPr lang="ru-RU" smtClean="0"/>
              <a:pPr/>
              <a:t>‹#›</a:t>
            </a:fld>
            <a:endParaRPr lang="ru-RU"/>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45B1425E-CD1B-46B0-9201-EC00E5425148}" type="datetimeFigureOut">
              <a:rPr lang="ru-RU" smtClean="0"/>
              <a:pPr/>
              <a:t>14.03.2020</a:t>
            </a:fld>
            <a:endParaRPr lang="ru-RU"/>
          </a:p>
        </p:txBody>
      </p:sp>
      <p:sp>
        <p:nvSpPr>
          <p:cNvPr id="9" name="Номер слайда 8"/>
          <p:cNvSpPr>
            <a:spLocks noGrp="1"/>
          </p:cNvSpPr>
          <p:nvPr>
            <p:ph type="sldNum" sz="quarter" idx="15"/>
          </p:nvPr>
        </p:nvSpPr>
        <p:spPr/>
        <p:txBody>
          <a:bodyPr rtlCol="0"/>
          <a:lstStyle/>
          <a:p>
            <a:fld id="{AF54230D-64CA-43B9-9385-E35EE97142E4}"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45B1425E-CD1B-46B0-9201-EC00E5425148}" type="datetimeFigureOut">
              <a:rPr lang="ru-RU" smtClean="0"/>
              <a:pPr/>
              <a:t>14.03.2020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AF54230D-64CA-43B9-9385-E35EE97142E4}"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45B1425E-CD1B-46B0-9201-EC00E5425148}" type="datetimeFigureOut">
              <a:rPr lang="ru-RU" smtClean="0"/>
              <a:pPr/>
              <a:t>14.03.2020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F54230D-64CA-43B9-9385-E35EE97142E4}"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45B1425E-CD1B-46B0-9201-EC00E5425148}" type="datetimeFigureOut">
              <a:rPr lang="ru-RU" smtClean="0"/>
              <a:pPr/>
              <a:t>14.03.2020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F54230D-64CA-43B9-9385-E35EE97142E4}"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45B1425E-CD1B-46B0-9201-EC00E5425148}" type="datetimeFigureOut">
              <a:rPr lang="ru-RU" smtClean="0"/>
              <a:pPr/>
              <a:t>14.03.2020</a:t>
            </a:fld>
            <a:endParaRPr lang="ru-RU"/>
          </a:p>
        </p:txBody>
      </p:sp>
      <p:sp>
        <p:nvSpPr>
          <p:cNvPr id="7" name="Номер слайда 6"/>
          <p:cNvSpPr>
            <a:spLocks noGrp="1"/>
          </p:cNvSpPr>
          <p:nvPr>
            <p:ph type="sldNum" sz="quarter" idx="11"/>
          </p:nvPr>
        </p:nvSpPr>
        <p:spPr/>
        <p:txBody>
          <a:bodyPr rtlCol="0"/>
          <a:lstStyle/>
          <a:p>
            <a:fld id="{AF54230D-64CA-43B9-9385-E35EE97142E4}"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5B1425E-CD1B-46B0-9201-EC00E5425148}" type="datetimeFigureOut">
              <a:rPr lang="ru-RU" smtClean="0"/>
              <a:pPr/>
              <a:t>14.03.2020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F54230D-64CA-43B9-9385-E35EE97142E4}" type="slidenum">
              <a:rPr lang="ru-RU" smtClean="0"/>
              <a:pPr/>
              <a:t>‹#›</a:t>
            </a:fld>
            <a:endParaRPr lang="ru-RU"/>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45B1425E-CD1B-46B0-9201-EC00E5425148}" type="datetimeFigureOut">
              <a:rPr lang="ru-RU" smtClean="0"/>
              <a:pPr/>
              <a:t>14.03.2020</a:t>
            </a:fld>
            <a:endParaRPr lang="ru-RU"/>
          </a:p>
        </p:txBody>
      </p:sp>
      <p:sp>
        <p:nvSpPr>
          <p:cNvPr id="22" name="Номер слайда 21"/>
          <p:cNvSpPr>
            <a:spLocks noGrp="1"/>
          </p:cNvSpPr>
          <p:nvPr>
            <p:ph type="sldNum" sz="quarter" idx="15"/>
          </p:nvPr>
        </p:nvSpPr>
        <p:spPr/>
        <p:txBody>
          <a:bodyPr rtlCol="0"/>
          <a:lstStyle/>
          <a:p>
            <a:fld id="{AF54230D-64CA-43B9-9385-E35EE97142E4}"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45B1425E-CD1B-46B0-9201-EC00E5425148}" type="datetimeFigureOut">
              <a:rPr lang="ru-RU" smtClean="0"/>
              <a:pPr/>
              <a:t>14.03.2020</a:t>
            </a:fld>
            <a:endParaRPr lang="ru-RU"/>
          </a:p>
        </p:txBody>
      </p:sp>
      <p:sp>
        <p:nvSpPr>
          <p:cNvPr id="18" name="Номер слайда 17"/>
          <p:cNvSpPr>
            <a:spLocks noGrp="1"/>
          </p:cNvSpPr>
          <p:nvPr>
            <p:ph type="sldNum" sz="quarter" idx="11"/>
          </p:nvPr>
        </p:nvSpPr>
        <p:spPr/>
        <p:txBody>
          <a:bodyPr rtlCol="0"/>
          <a:lstStyle/>
          <a:p>
            <a:fld id="{AF54230D-64CA-43B9-9385-E35EE97142E4}"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5B1425E-CD1B-46B0-9201-EC00E5425148}" type="datetimeFigureOut">
              <a:rPr lang="ru-RU" smtClean="0"/>
              <a:pPr/>
              <a:t>14.03.2020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F54230D-64CA-43B9-9385-E35EE97142E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9512" y="908720"/>
            <a:ext cx="8856984" cy="5734991"/>
          </a:xfrm>
        </p:spPr>
        <p:txBody>
          <a:bodyPr>
            <a:noAutofit/>
          </a:bodyPr>
          <a:lstStyle/>
          <a:p>
            <a:pPr algn="ctr"/>
            <a:r>
              <a:rPr lang="kk-KZ" sz="2400" dirty="0" smtClean="0">
                <a:latin typeface="Times New Roman" pitchFamily="18" charset="0"/>
                <a:cs typeface="Times New Roman" pitchFamily="18" charset="0"/>
              </a:rPr>
              <a:t>Тақырыбы</a:t>
            </a:r>
            <a:r>
              <a:rPr lang="kk-KZ" sz="2400" dirty="0" smtClean="0">
                <a:latin typeface="Times New Roman" pitchFamily="18" charset="0"/>
                <a:cs typeface="Times New Roman" pitchFamily="18" charset="0"/>
              </a:rPr>
              <a:t>: </a:t>
            </a:r>
            <a:r>
              <a:rPr lang="kk-KZ" sz="2400" dirty="0" smtClean="0">
                <a:latin typeface="Times New Roman" pitchFamily="18" charset="0"/>
                <a:cs typeface="Times New Roman" pitchFamily="18" charset="0"/>
              </a:rPr>
              <a:t>Электромагниттік толқынның</a:t>
            </a:r>
            <a:r>
              <a:rPr lang="ru-RU" sz="2400" b="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ағзаға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әсері</a:t>
            </a:r>
            <a:r>
              <a:rPr lang="ru-RU" sz="2400" dirty="0">
                <a:latin typeface="Times New Roman" pitchFamily="18" charset="0"/>
                <a:cs typeface="Times New Roman" pitchFamily="18" charset="0"/>
              </a:rPr>
              <a:t>.</a:t>
            </a:r>
            <a:r>
              <a:rPr lang="kk-KZ" sz="2400" dirty="0">
                <a:latin typeface="Times New Roman" pitchFamily="18" charset="0"/>
                <a:cs typeface="Times New Roman" pitchFamily="18" charset="0"/>
              </a:rPr>
              <a:t/>
            </a:r>
            <a:br>
              <a:rPr lang="kk-KZ" sz="2400" dirty="0">
                <a:latin typeface="Times New Roman" pitchFamily="18" charset="0"/>
                <a:cs typeface="Times New Roman" pitchFamily="18" charset="0"/>
              </a:rPr>
            </a:br>
            <a:r>
              <a:rPr lang="kk-KZ" sz="2400" dirty="0" smtClean="0">
                <a:latin typeface="Times New Roman" pitchFamily="18" charset="0"/>
                <a:cs typeface="Times New Roman" pitchFamily="18" charset="0"/>
              </a:rPr>
              <a:t/>
            </a:r>
            <a:br>
              <a:rPr lang="kk-KZ" sz="2400" dirty="0" smtClean="0">
                <a:latin typeface="Times New Roman" pitchFamily="18" charset="0"/>
                <a:cs typeface="Times New Roman" pitchFamily="18" charset="0"/>
              </a:rPr>
            </a:br>
            <a:r>
              <a:rPr lang="kk-KZ" sz="2400" dirty="0">
                <a:latin typeface="Times New Roman" pitchFamily="18" charset="0"/>
                <a:cs typeface="Times New Roman" pitchFamily="18" charset="0"/>
              </a:rPr>
              <a:t/>
            </a:r>
            <a:br>
              <a:rPr lang="kk-KZ" sz="2400" dirty="0">
                <a:latin typeface="Times New Roman" pitchFamily="18" charset="0"/>
                <a:cs typeface="Times New Roman" pitchFamily="18" charset="0"/>
              </a:rPr>
            </a:br>
            <a:r>
              <a:rPr lang="kk-KZ" sz="2400" dirty="0" smtClean="0">
                <a:latin typeface="Times New Roman" pitchFamily="18" charset="0"/>
                <a:cs typeface="Times New Roman" pitchFamily="18" charset="0"/>
              </a:rPr>
              <a:t/>
            </a:r>
            <a:br>
              <a:rPr lang="kk-KZ" sz="2400" dirty="0" smtClean="0">
                <a:latin typeface="Times New Roman" pitchFamily="18" charset="0"/>
                <a:cs typeface="Times New Roman" pitchFamily="18" charset="0"/>
              </a:rPr>
            </a:br>
            <a:r>
              <a:rPr lang="kk-KZ" sz="2400" dirty="0">
                <a:latin typeface="Times New Roman" pitchFamily="18" charset="0"/>
                <a:cs typeface="Times New Roman" pitchFamily="18" charset="0"/>
              </a:rPr>
              <a:t/>
            </a:r>
            <a:br>
              <a:rPr lang="kk-KZ" sz="2400" dirty="0">
                <a:latin typeface="Times New Roman" pitchFamily="18" charset="0"/>
                <a:cs typeface="Times New Roman" pitchFamily="18" charset="0"/>
              </a:rPr>
            </a:br>
            <a:r>
              <a:rPr lang="kk-KZ" sz="2400" dirty="0" smtClean="0">
                <a:latin typeface="Times New Roman" pitchFamily="18" charset="0"/>
                <a:cs typeface="Times New Roman" pitchFamily="18" charset="0"/>
              </a:rPr>
              <a:t/>
            </a:r>
            <a:br>
              <a:rPr lang="kk-KZ" sz="2400" dirty="0" smtClean="0">
                <a:latin typeface="Times New Roman" pitchFamily="18" charset="0"/>
                <a:cs typeface="Times New Roman" pitchFamily="18" charset="0"/>
              </a:rPr>
            </a:br>
            <a:r>
              <a:rPr lang="kk-KZ" sz="2400" dirty="0">
                <a:latin typeface="Times New Roman" pitchFamily="18" charset="0"/>
                <a:cs typeface="Times New Roman" pitchFamily="18" charset="0"/>
              </a:rPr>
              <a:t/>
            </a:r>
            <a:br>
              <a:rPr lang="kk-KZ" sz="2400" dirty="0">
                <a:latin typeface="Times New Roman" pitchFamily="18" charset="0"/>
                <a:cs typeface="Times New Roman" pitchFamily="18" charset="0"/>
              </a:rPr>
            </a:br>
            <a:r>
              <a:rPr lang="kk-KZ" sz="2400" dirty="0" smtClean="0">
                <a:latin typeface="Times New Roman" pitchFamily="18" charset="0"/>
                <a:cs typeface="Times New Roman" pitchFamily="18" charset="0"/>
              </a:rPr>
              <a:t/>
            </a:r>
            <a:br>
              <a:rPr lang="kk-KZ" sz="2400" dirty="0" smtClean="0">
                <a:latin typeface="Times New Roman" pitchFamily="18" charset="0"/>
                <a:cs typeface="Times New Roman" pitchFamily="18" charset="0"/>
              </a:rPr>
            </a:br>
            <a:r>
              <a:rPr lang="kk-KZ" sz="2400" dirty="0">
                <a:latin typeface="Times New Roman" pitchFamily="18" charset="0"/>
                <a:cs typeface="Times New Roman" pitchFamily="18" charset="0"/>
              </a:rPr>
              <a:t/>
            </a:r>
            <a:br>
              <a:rPr lang="kk-KZ" sz="2400" dirty="0">
                <a:latin typeface="Times New Roman" pitchFamily="18" charset="0"/>
                <a:cs typeface="Times New Roman" pitchFamily="18" charset="0"/>
              </a:rPr>
            </a:br>
            <a:r>
              <a:rPr lang="kk-KZ" sz="2400" dirty="0" smtClean="0">
                <a:latin typeface="Times New Roman" pitchFamily="18" charset="0"/>
                <a:cs typeface="Times New Roman" pitchFamily="18" charset="0"/>
              </a:rPr>
              <a:t/>
            </a:r>
            <a:br>
              <a:rPr lang="kk-KZ" sz="2400" dirty="0" smtClean="0">
                <a:latin typeface="Times New Roman" pitchFamily="18" charset="0"/>
                <a:cs typeface="Times New Roman" pitchFamily="18" charset="0"/>
              </a:rPr>
            </a:br>
            <a:r>
              <a:rPr lang="kk-KZ" sz="2400" dirty="0">
                <a:latin typeface="Times New Roman" pitchFamily="18" charset="0"/>
                <a:cs typeface="Times New Roman" pitchFamily="18" charset="0"/>
              </a:rPr>
              <a:t> </a:t>
            </a:r>
            <a:r>
              <a:rPr lang="kk-KZ" sz="2400" dirty="0" smtClean="0">
                <a:latin typeface="Times New Roman" pitchFamily="18" charset="0"/>
                <a:cs typeface="Times New Roman" pitchFamily="18" charset="0"/>
              </a:rPr>
              <a:t>                                                                     Жумагельдина П.Н.</a:t>
            </a:r>
            <a:endParaRPr lang="ru-RU" sz="2400"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9176" y="-24"/>
            <a:ext cx="7467600" cy="1143000"/>
          </a:xfrm>
        </p:spPr>
        <p:txBody>
          <a:bodyPr>
            <a:normAutofit/>
          </a:bodyPr>
          <a:lstStyle/>
          <a:p>
            <a:pPr algn="ctr"/>
            <a:r>
              <a:rPr lang="kk-KZ" sz="4000" b="1" dirty="0" smtClean="0">
                <a:latin typeface="Times New Roman" pitchFamily="18" charset="0"/>
                <a:cs typeface="Times New Roman" pitchFamily="18" charset="0"/>
              </a:rPr>
              <a:t>электрокардиограмма</a:t>
            </a:r>
            <a:endParaRPr lang="ru-RU" sz="4000" b="1" dirty="0"/>
          </a:p>
        </p:txBody>
      </p:sp>
      <p:sp>
        <p:nvSpPr>
          <p:cNvPr id="3" name="Содержимое 2"/>
          <p:cNvSpPr>
            <a:spLocks noGrp="1"/>
          </p:cNvSpPr>
          <p:nvPr>
            <p:ph sz="quarter" idx="1"/>
          </p:nvPr>
        </p:nvSpPr>
        <p:spPr>
          <a:xfrm>
            <a:off x="457200" y="1214422"/>
            <a:ext cx="7901014" cy="4873752"/>
          </a:xfrm>
        </p:spPr>
        <p:txBody>
          <a:bodyPr/>
          <a:lstStyle/>
          <a:p>
            <a:pPr algn="just"/>
            <a:r>
              <a:rPr lang="kk-KZ" dirty="0" smtClean="0">
                <a:latin typeface="Times New Roman" pitchFamily="18" charset="0"/>
                <a:cs typeface="Times New Roman" pitchFamily="18" charset="0"/>
              </a:rPr>
              <a:t>Жүректің бұлшықеттерінің жұмысы жазылған қисық сызық электрокардиограмма (ЭКГ) деп аталады. Жүрекке қан басқа мүшелермен салыстырғанда көбірек келеді, өйткені ол өмір бойы жұмыс атқарып тұрады жұмысының ерекшелігін анықтау үшін осы әдісті қолданамыз.</a:t>
            </a:r>
            <a:endParaRPr lang="ru-RU" dirty="0">
              <a:latin typeface="Times New Roman" pitchFamily="18" charset="0"/>
              <a:cs typeface="Times New Roman" pitchFamily="18" charset="0"/>
            </a:endParaRPr>
          </a:p>
        </p:txBody>
      </p:sp>
      <p:pic>
        <p:nvPicPr>
          <p:cNvPr id="27650" name="Picture 2" descr="http://www.vitasite.ru/files/images/ekg-article.jpg"/>
          <p:cNvPicPr>
            <a:picLocks noChangeAspect="1" noChangeArrowheads="1"/>
          </p:cNvPicPr>
          <p:nvPr/>
        </p:nvPicPr>
        <p:blipFill>
          <a:blip r:embed="rId2"/>
          <a:srcRect/>
          <a:stretch>
            <a:fillRect/>
          </a:stretch>
        </p:blipFill>
        <p:spPr bwMode="auto">
          <a:xfrm>
            <a:off x="2714611" y="3357562"/>
            <a:ext cx="3571901" cy="3143272"/>
          </a:xfrm>
          <a:prstGeom prst="rect">
            <a:avLst/>
          </a:prstGeom>
          <a:noFill/>
        </p:spPr>
      </p:pic>
    </p:spTree>
  </p:cSld>
  <p:clrMapOvr>
    <a:masterClrMapping/>
  </p:clrMapOvr>
  <p:transition>
    <p:randomBa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47738" y="274638"/>
            <a:ext cx="7467600" cy="1143000"/>
          </a:xfrm>
        </p:spPr>
        <p:txBody>
          <a:bodyPr>
            <a:normAutofit/>
          </a:bodyPr>
          <a:lstStyle/>
          <a:p>
            <a:pPr algn="ctr"/>
            <a:r>
              <a:rPr lang="ru-RU" sz="3600" b="1" dirty="0" smtClean="0">
                <a:latin typeface="Times New Roman" pitchFamily="18" charset="0"/>
                <a:cs typeface="Times New Roman" pitchFamily="18" charset="0"/>
              </a:rPr>
              <a:t>Электроэнцефалография</a:t>
            </a:r>
            <a:endParaRPr lang="ru-RU" sz="3600" dirty="0"/>
          </a:p>
        </p:txBody>
      </p:sp>
      <p:sp>
        <p:nvSpPr>
          <p:cNvPr id="3" name="Содержимое 2"/>
          <p:cNvSpPr>
            <a:spLocks noGrp="1"/>
          </p:cNvSpPr>
          <p:nvPr>
            <p:ph sz="quarter" idx="1"/>
          </p:nvPr>
        </p:nvSpPr>
        <p:spPr>
          <a:xfrm>
            <a:off x="457200" y="1600200"/>
            <a:ext cx="7901014" cy="4873752"/>
          </a:xfrm>
        </p:spPr>
        <p:txBody>
          <a:bodyPr/>
          <a:lstStyle/>
          <a:p>
            <a:pPr algn="just"/>
            <a:r>
              <a:rPr lang="ru-RU" b="1" dirty="0" err="1" smtClean="0">
                <a:latin typeface="Times New Roman" pitchFamily="18" charset="0"/>
                <a:cs typeface="Times New Roman" pitchFamily="18" charset="0"/>
              </a:rPr>
              <a:t>ЭЭГ-</a:t>
            </a:r>
            <a:r>
              <a:rPr lang="ru-RU" dirty="0" err="1" smtClean="0">
                <a:latin typeface="Times New Roman" pitchFamily="18" charset="0"/>
                <a:cs typeface="Times New Roman" pitchFamily="18" charset="0"/>
              </a:rPr>
              <a:t>жүйке талшықтарындағы биологиялық токтарды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тіркеуге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мүмкіндік туғызатын мидағы биоэлектрлік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құбылыстарды зерттеу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тәсілі.</a:t>
            </a:r>
            <a:endParaRPr lang="ru-RU" dirty="0">
              <a:latin typeface="Times New Roman" pitchFamily="18" charset="0"/>
              <a:cs typeface="Times New Roman" pitchFamily="18" charset="0"/>
            </a:endParaRPr>
          </a:p>
        </p:txBody>
      </p:sp>
      <p:pic>
        <p:nvPicPr>
          <p:cNvPr id="28674" name="Picture 2" descr="http://massaget.kz/userdata/uploads/u51306/22_2.jpg"/>
          <p:cNvPicPr>
            <a:picLocks noChangeAspect="1" noChangeArrowheads="1"/>
          </p:cNvPicPr>
          <p:nvPr/>
        </p:nvPicPr>
        <p:blipFill>
          <a:blip r:embed="rId2"/>
          <a:srcRect/>
          <a:stretch>
            <a:fillRect/>
          </a:stretch>
        </p:blipFill>
        <p:spPr bwMode="auto">
          <a:xfrm>
            <a:off x="2357422" y="3000372"/>
            <a:ext cx="4286250" cy="3209926"/>
          </a:xfrm>
          <a:prstGeom prst="rect">
            <a:avLst/>
          </a:prstGeom>
          <a:noFill/>
        </p:spPr>
      </p:pic>
    </p:spTree>
  </p:cSld>
  <p:clrMapOvr>
    <a:masterClrMapping/>
  </p:clrMapOvr>
  <p:transition>
    <p:blinds/>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33490" y="71422"/>
            <a:ext cx="7467600" cy="1143000"/>
          </a:xfrm>
        </p:spPr>
        <p:txBody>
          <a:bodyPr>
            <a:normAutofit/>
          </a:bodyPr>
          <a:lstStyle/>
          <a:p>
            <a:pPr algn="ctr"/>
            <a:r>
              <a:rPr lang="ru-RU" sz="4000" b="1" dirty="0" smtClean="0">
                <a:latin typeface="Times New Roman" pitchFamily="18" charset="0"/>
                <a:cs typeface="Times New Roman" pitchFamily="18" charset="0"/>
              </a:rPr>
              <a:t>Гальванизация</a:t>
            </a:r>
            <a:endParaRPr lang="ru-RU" sz="4000" dirty="0"/>
          </a:p>
        </p:txBody>
      </p:sp>
      <p:sp>
        <p:nvSpPr>
          <p:cNvPr id="3" name="Содержимое 2"/>
          <p:cNvSpPr>
            <a:spLocks noGrp="1"/>
          </p:cNvSpPr>
          <p:nvPr>
            <p:ph sz="quarter" idx="1"/>
          </p:nvPr>
        </p:nvSpPr>
        <p:spPr>
          <a:xfrm>
            <a:off x="600076" y="1198454"/>
            <a:ext cx="7758138" cy="4873752"/>
          </a:xfrm>
        </p:spPr>
        <p:txBody>
          <a:bodyPr/>
          <a:lstStyle/>
          <a:p>
            <a:pPr algn="just"/>
            <a:r>
              <a:rPr lang="ru-RU" b="1" dirty="0" smtClean="0">
                <a:latin typeface="Times New Roman" pitchFamily="18" charset="0"/>
                <a:cs typeface="Times New Roman" pitchFamily="18" charset="0"/>
              </a:rPr>
              <a:t>Гальванизация</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бұл пациеттің ағзасына үнемі үздіксіз </a:t>
            </a:r>
            <a:r>
              <a:rPr lang="ru-RU" dirty="0" smtClean="0">
                <a:latin typeface="Times New Roman" pitchFamily="18" charset="0"/>
                <a:cs typeface="Times New Roman" pitchFamily="18" charset="0"/>
              </a:rPr>
              <a:t>аз </a:t>
            </a:r>
            <a:r>
              <a:rPr lang="ru-RU" dirty="0" err="1" smtClean="0">
                <a:latin typeface="Times New Roman" pitchFamily="18" charset="0"/>
                <a:cs typeface="Times New Roman" pitchFamily="18" charset="0"/>
              </a:rPr>
              <a:t>қуатты </a:t>
            </a:r>
            <a:r>
              <a:rPr lang="ru-RU" dirty="0" smtClean="0">
                <a:latin typeface="Times New Roman" pitchFamily="18" charset="0"/>
                <a:cs typeface="Times New Roman" pitchFamily="18" charset="0"/>
              </a:rPr>
              <a:t>(50 мА) </a:t>
            </a:r>
            <a:r>
              <a:rPr lang="ru-RU" dirty="0" err="1" smtClean="0">
                <a:latin typeface="Times New Roman" pitchFamily="18" charset="0"/>
                <a:cs typeface="Times New Roman" pitchFamily="18" charset="0"/>
              </a:rPr>
              <a:t>және төменгі кернеумен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электр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тогының әсері</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
        <p:nvSpPr>
          <p:cNvPr id="30722" name="AutoShape 2" descr="http://meddoc.com.ua/wp-content/uploads/2014/10/galvinizaciya-1728x800_c.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30724" name="Picture 4" descr="http://meddoc.com.ua/wp-content/uploads/2014/10/galvinizaciya-1728x800_c.jpg"/>
          <p:cNvPicPr>
            <a:picLocks noChangeAspect="1" noChangeArrowheads="1"/>
          </p:cNvPicPr>
          <p:nvPr/>
        </p:nvPicPr>
        <p:blipFill>
          <a:blip r:embed="rId2"/>
          <a:srcRect/>
          <a:stretch>
            <a:fillRect/>
          </a:stretch>
        </p:blipFill>
        <p:spPr bwMode="auto">
          <a:xfrm>
            <a:off x="928662" y="2357430"/>
            <a:ext cx="7358114" cy="4286280"/>
          </a:xfrm>
          <a:prstGeom prst="rect">
            <a:avLst/>
          </a:prstGeom>
          <a:noFill/>
        </p:spPr>
      </p:pic>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274638"/>
            <a:ext cx="7467600" cy="1143000"/>
          </a:xfrm>
        </p:spPr>
        <p:txBody>
          <a:bodyPr>
            <a:normAutofit/>
          </a:bodyPr>
          <a:lstStyle/>
          <a:p>
            <a:pPr algn="ctr"/>
            <a:r>
              <a:rPr lang="ru-RU" sz="3600" b="1" dirty="0" err="1" smtClean="0">
                <a:latin typeface="Times New Roman" pitchFamily="18" charset="0"/>
                <a:cs typeface="Times New Roman" pitchFamily="18" charset="0"/>
              </a:rPr>
              <a:t>Магнитотерапия</a:t>
            </a:r>
            <a:endParaRPr lang="ru-RU" sz="3600" dirty="0"/>
          </a:p>
        </p:txBody>
      </p:sp>
      <p:sp>
        <p:nvSpPr>
          <p:cNvPr id="3" name="Содержимое 2"/>
          <p:cNvSpPr>
            <a:spLocks noGrp="1"/>
          </p:cNvSpPr>
          <p:nvPr>
            <p:ph sz="quarter" idx="1"/>
          </p:nvPr>
        </p:nvSpPr>
        <p:spPr>
          <a:xfrm>
            <a:off x="528638" y="1769958"/>
            <a:ext cx="7758138" cy="4873752"/>
          </a:xfrm>
        </p:spPr>
        <p:txBody>
          <a:bodyPr/>
          <a:lstStyle/>
          <a:p>
            <a:pPr algn="just"/>
            <a:r>
              <a:rPr lang="ru-RU" b="1" dirty="0" err="1" smtClean="0">
                <a:latin typeface="Times New Roman" pitchFamily="18" charset="0"/>
                <a:cs typeface="Times New Roman" pitchFamily="18" charset="0"/>
              </a:rPr>
              <a:t>Магнитотерапия</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белгілі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дене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бөлігіне ауыспалы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немесе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соғатын </a:t>
            </a:r>
            <a:r>
              <a:rPr lang="ru-RU" dirty="0" smtClean="0">
                <a:latin typeface="Times New Roman" pitchFamily="18" charset="0"/>
                <a:cs typeface="Times New Roman" pitchFamily="18" charset="0"/>
              </a:rPr>
              <a:t>магнит </a:t>
            </a:r>
            <a:r>
              <a:rPr lang="ru-RU" dirty="0" err="1" smtClean="0">
                <a:latin typeface="Times New Roman" pitchFamily="18" charset="0"/>
                <a:cs typeface="Times New Roman" pitchFamily="18" charset="0"/>
              </a:rPr>
              <a:t>өрісінің емдік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әсер етуі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оның әсерінен зат</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алмасудың</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қан айналымы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тіндер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трофикасының күшеюі көрінеді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Магнитотерапия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мына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жағдайда қолданылады: сүйек бұлшықеті жүйесінің ауруы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қабыну және нервтің перифериялық жарақаты </a:t>
            </a:r>
            <a:r>
              <a:rPr lang="ru-RU" dirty="0" smtClean="0">
                <a:latin typeface="Times New Roman" pitchFamily="18" charset="0"/>
                <a:cs typeface="Times New Roman" pitchFamily="18" charset="0"/>
              </a:rPr>
              <a:t>мен </a:t>
            </a:r>
            <a:r>
              <a:rPr lang="ru-RU" dirty="0" err="1" smtClean="0">
                <a:latin typeface="Times New Roman" pitchFamily="18" charset="0"/>
                <a:cs typeface="Times New Roman" pitchFamily="18" charset="0"/>
              </a:rPr>
              <a:t>вегетативтік-тамырлық дистонияны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емдеуде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аяқ қол қозғалысын қалпына келтіру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үшін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ішкі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органдар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ауруында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аяқ қол мен</a:t>
            </a:r>
            <a:r>
              <a:rPr lang="ru-RU" dirty="0" smtClean="0">
                <a:latin typeface="Times New Roman" pitchFamily="18" charset="0"/>
                <a:cs typeface="Times New Roman" pitchFamily="18" charset="0"/>
              </a:rPr>
              <a:t> ми </a:t>
            </a:r>
            <a:r>
              <a:rPr lang="ru-RU" dirty="0" err="1" smtClean="0">
                <a:latin typeface="Times New Roman" pitchFamily="18" charset="0"/>
                <a:cs typeface="Times New Roman" pitchFamily="18" charset="0"/>
              </a:rPr>
              <a:t>тамырларын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және </a:t>
            </a:r>
            <a:r>
              <a:rPr lang="ru-RU" dirty="0" smtClean="0">
                <a:latin typeface="Times New Roman" pitchFamily="18" charset="0"/>
                <a:cs typeface="Times New Roman" pitchFamily="18" charset="0"/>
              </a:rPr>
              <a:t>т.б.</a:t>
            </a:r>
            <a:endParaRPr lang="ru-RU" dirty="0">
              <a:latin typeface="Times New Roman" pitchFamily="18" charset="0"/>
              <a:cs typeface="Times New Roman" pitchFamily="18" charset="0"/>
            </a:endParaRPr>
          </a:p>
        </p:txBody>
      </p:sp>
    </p:spTree>
  </p:cSld>
  <p:clrMapOvr>
    <a:masterClrMapping/>
  </p:clrMapOvr>
  <p:transition>
    <p:check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6300" y="714356"/>
            <a:ext cx="7467600" cy="1143000"/>
          </a:xfrm>
        </p:spPr>
        <p:txBody>
          <a:bodyPr/>
          <a:lstStyle/>
          <a:p>
            <a:pPr algn="ctr"/>
            <a:r>
              <a:rPr lang="kk-KZ" b="1" dirty="0" smtClean="0">
                <a:latin typeface="Times New Roman" pitchFamily="18" charset="0"/>
                <a:cs typeface="Times New Roman" pitchFamily="18" charset="0"/>
              </a:rPr>
              <a:t>Қорытынды</a:t>
            </a:r>
            <a:endParaRPr lang="ru-RU" b="1" dirty="0">
              <a:latin typeface="Times New Roman" pitchFamily="18" charset="0"/>
              <a:cs typeface="Times New Roman" pitchFamily="18" charset="0"/>
            </a:endParaRPr>
          </a:p>
        </p:txBody>
      </p:sp>
      <p:sp>
        <p:nvSpPr>
          <p:cNvPr id="3" name="Содержимое 2"/>
          <p:cNvSpPr>
            <a:spLocks noGrp="1"/>
          </p:cNvSpPr>
          <p:nvPr>
            <p:ph sz="quarter" idx="1"/>
          </p:nvPr>
        </p:nvSpPr>
        <p:spPr>
          <a:xfrm>
            <a:off x="500034" y="2055710"/>
            <a:ext cx="7901014" cy="4873752"/>
          </a:xfrm>
        </p:spPr>
        <p:txBody>
          <a:bodyPr/>
          <a:lstStyle/>
          <a:p>
            <a:pPr algn="just"/>
            <a:r>
              <a:rPr lang="ru-RU" dirty="0" err="1" smtClean="0">
                <a:latin typeface="Times New Roman" pitchFamily="18" charset="0"/>
                <a:cs typeface="Times New Roman" pitchFamily="18" charset="0"/>
              </a:rPr>
              <a:t>Жалпы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айтқанда электр-магниттік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өрістің классикалық теориясын</a:t>
            </a:r>
            <a:r>
              <a:rPr lang="ru-RU" dirty="0" smtClean="0">
                <a:latin typeface="Times New Roman" pitchFamily="18" charset="0"/>
                <a:cs typeface="Times New Roman" pitchFamily="18" charset="0"/>
              </a:rPr>
              <a:t> 1873 </a:t>
            </a:r>
            <a:r>
              <a:rPr lang="ru-RU" dirty="0" err="1" smtClean="0">
                <a:latin typeface="Times New Roman" pitchFamily="18" charset="0"/>
                <a:cs typeface="Times New Roman" pitchFamily="18" charset="0"/>
              </a:rPr>
              <a:t>жылы</a:t>
            </a:r>
            <a:r>
              <a:rPr lang="ru-RU" dirty="0" smtClean="0">
                <a:latin typeface="Times New Roman" pitchFamily="18" charset="0"/>
                <a:cs typeface="Times New Roman" pitchFamily="18" charset="0"/>
              </a:rPr>
              <a:t> Дж.Максвелл </a:t>
            </a:r>
            <a:r>
              <a:rPr lang="ru-RU" dirty="0" err="1" smtClean="0">
                <a:latin typeface="Times New Roman" pitchFamily="18" charset="0"/>
                <a:cs typeface="Times New Roman" pitchFamily="18" charset="0"/>
              </a:rPr>
              <a:t>жасаған болатын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Міне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осыдан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бастап</a:t>
            </a:r>
            <a:r>
              <a:rPr lang="ru-RU" dirty="0" smtClean="0">
                <a:latin typeface="Times New Roman" pitchFamily="18" charset="0"/>
                <a:cs typeface="Times New Roman" pitchFamily="18" charset="0"/>
              </a:rPr>
              <a:t> 1 </a:t>
            </a:r>
            <a:r>
              <a:rPr lang="ru-RU" dirty="0" err="1" smtClean="0">
                <a:latin typeface="Times New Roman" pitchFamily="18" charset="0"/>
                <a:cs typeface="Times New Roman" pitchFamily="18" charset="0"/>
              </a:rPr>
              <a:t>ғасыр шамасы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болса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әлі күнге дейін</a:t>
            </a:r>
            <a:r>
              <a:rPr lang="ru-RU" dirty="0" smtClean="0">
                <a:latin typeface="Times New Roman" pitchFamily="18" charset="0"/>
                <a:cs typeface="Times New Roman" pitchFamily="18" charset="0"/>
              </a:rPr>
              <a:t> осы теория </a:t>
            </a:r>
            <a:r>
              <a:rPr lang="ru-RU" dirty="0" err="1" smtClean="0">
                <a:latin typeface="Times New Roman" pitchFamily="18" charset="0"/>
                <a:cs typeface="Times New Roman" pitchFamily="18" charset="0"/>
              </a:rPr>
              <a:t>жүзінде түрлі медициналық аппараттар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құрылғылар жарық көріп адамзат</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баласы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үшін үлкен емдік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және басқада түрлі қызметтер атқарып келеді</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transition>
    <p:comb/>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2052" y="642926"/>
            <a:ext cx="7467600" cy="1143000"/>
          </a:xfrm>
        </p:spPr>
        <p:txBody>
          <a:bodyPr>
            <a:normAutofit/>
          </a:bodyPr>
          <a:lstStyle/>
          <a:p>
            <a:r>
              <a:rPr lang="kk-KZ" sz="3200" b="1" dirty="0" smtClean="0">
                <a:latin typeface="Times New Roman" pitchFamily="18" charset="0"/>
                <a:cs typeface="Times New Roman" pitchFamily="18" charset="0"/>
              </a:rPr>
              <a:t>Пайдаланылған әдебиеттер тізімі</a:t>
            </a:r>
            <a:endParaRPr lang="ru-RU" sz="3200" b="1" dirty="0">
              <a:latin typeface="Times New Roman" pitchFamily="18" charset="0"/>
              <a:cs typeface="Times New Roman" pitchFamily="18" charset="0"/>
            </a:endParaRPr>
          </a:p>
        </p:txBody>
      </p:sp>
      <p:sp>
        <p:nvSpPr>
          <p:cNvPr id="3" name="Содержимое 2"/>
          <p:cNvSpPr>
            <a:spLocks noGrp="1"/>
          </p:cNvSpPr>
          <p:nvPr>
            <p:ph sz="quarter" idx="1"/>
          </p:nvPr>
        </p:nvSpPr>
        <p:spPr>
          <a:xfrm>
            <a:off x="890614" y="2071678"/>
            <a:ext cx="7467600" cy="4873752"/>
          </a:xfrm>
        </p:spPr>
        <p:txBody>
          <a:bodyPr/>
          <a:lstStyle/>
          <a:p>
            <a:r>
              <a:rPr lang="ru-RU" dirty="0" err="1" smtClean="0"/>
              <a:t>Лукомский</a:t>
            </a:r>
            <a:r>
              <a:rPr lang="ru-RU" dirty="0" smtClean="0"/>
              <a:t> И.В. и </a:t>
            </a:r>
            <a:r>
              <a:rPr lang="ru-RU" dirty="0" err="1" smtClean="0"/>
              <a:t>Улащик</a:t>
            </a:r>
            <a:r>
              <a:rPr lang="ru-RU" dirty="0" smtClean="0"/>
              <a:t> В.С., Общая физиотерапия</a:t>
            </a:r>
          </a:p>
          <a:p>
            <a:r>
              <a:rPr lang="en-US" dirty="0" smtClean="0"/>
              <a:t>www.happydoctor.ru</a:t>
            </a:r>
            <a:r>
              <a:rPr lang="kk-KZ" dirty="0" smtClean="0"/>
              <a:t> </a:t>
            </a:r>
          </a:p>
          <a:p>
            <a:r>
              <a:rPr lang="en-US" dirty="0" smtClean="0"/>
              <a:t>www.practica.ru</a:t>
            </a:r>
            <a:endParaRPr lang="kk-KZ" dirty="0" smtClean="0"/>
          </a:p>
          <a:p>
            <a:r>
              <a:rPr lang="en-US" dirty="0" smtClean="0"/>
              <a:t>www.kardi.ru</a:t>
            </a:r>
            <a:endParaRPr lang="kk-KZ" dirty="0" smtClean="0"/>
          </a:p>
          <a:p>
            <a:r>
              <a:rPr lang="en-US" dirty="0" smtClean="0"/>
              <a:t>kk.wikipedia.org</a:t>
            </a:r>
            <a:endParaRPr lang="kk-KZ" dirty="0" smtClean="0"/>
          </a:p>
          <a:p>
            <a:r>
              <a:rPr lang="en-US" dirty="0" smtClean="0"/>
              <a:t>bilimdiler.kz</a:t>
            </a:r>
            <a:endParaRPr lang="ru-RU" dirty="0"/>
          </a:p>
        </p:txBody>
      </p:sp>
    </p:spTree>
  </p:cSld>
  <p:clrMapOvr>
    <a:masterClrMapping/>
  </p:clrMapOvr>
  <p:transition>
    <p:wipe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6300" y="-71454"/>
            <a:ext cx="7467600" cy="1143000"/>
          </a:xfrm>
        </p:spPr>
        <p:txBody>
          <a:bodyPr/>
          <a:lstStyle/>
          <a:p>
            <a:pPr algn="ctr"/>
            <a:r>
              <a:rPr lang="kk-KZ" b="1" dirty="0" smtClean="0">
                <a:latin typeface="Times New Roman" pitchFamily="18" charset="0"/>
                <a:cs typeface="Times New Roman" pitchFamily="18" charset="0"/>
              </a:rPr>
              <a:t>Жоспары</a:t>
            </a:r>
            <a:endParaRPr lang="ru-RU" b="1" dirty="0">
              <a:latin typeface="Times New Roman" pitchFamily="18" charset="0"/>
              <a:cs typeface="Times New Roman" pitchFamily="18" charset="0"/>
            </a:endParaRPr>
          </a:p>
        </p:txBody>
      </p:sp>
      <p:sp>
        <p:nvSpPr>
          <p:cNvPr id="3" name="Содержимое 2"/>
          <p:cNvSpPr>
            <a:spLocks noGrp="1"/>
          </p:cNvSpPr>
          <p:nvPr>
            <p:ph sz="quarter" idx="1"/>
          </p:nvPr>
        </p:nvSpPr>
        <p:spPr>
          <a:xfrm>
            <a:off x="1033490" y="1357298"/>
            <a:ext cx="7467600" cy="4873752"/>
          </a:xfrm>
        </p:spPr>
        <p:txBody>
          <a:bodyPr/>
          <a:lstStyle/>
          <a:p>
            <a:pPr>
              <a:buNone/>
            </a:pPr>
            <a:r>
              <a:rPr lang="kk-KZ" b="1" dirty="0" smtClean="0">
                <a:latin typeface="Times New Roman" pitchFamily="18" charset="0"/>
                <a:cs typeface="Times New Roman" pitchFamily="18" charset="0"/>
              </a:rPr>
              <a:t>Кіріспе.</a:t>
            </a:r>
          </a:p>
          <a:p>
            <a:pPr>
              <a:buNone/>
            </a:pPr>
            <a:r>
              <a:rPr lang="kk-KZ" b="1" dirty="0" smtClean="0">
                <a:latin typeface="Times New Roman" pitchFamily="18" charset="0"/>
                <a:cs typeface="Times New Roman" pitchFamily="18" charset="0"/>
              </a:rPr>
              <a:t>Негізгі бөлім.</a:t>
            </a:r>
          </a:p>
          <a:p>
            <a:r>
              <a:rPr lang="ru-RU" dirty="0" smtClean="0">
                <a:latin typeface="Times New Roman" pitchFamily="18" charset="0"/>
                <a:cs typeface="Times New Roman" pitchFamily="18" charset="0"/>
              </a:rPr>
              <a:t>Адам </a:t>
            </a:r>
            <a:r>
              <a:rPr lang="ru-RU" dirty="0" err="1" smtClean="0">
                <a:latin typeface="Times New Roman" pitchFamily="18" charset="0"/>
                <a:cs typeface="Times New Roman" pitchFamily="18" charset="0"/>
              </a:rPr>
              <a:t>ағзасына электір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тогімен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әсер ету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әдістері</a:t>
            </a:r>
            <a:r>
              <a:rPr lang="ru-RU" dirty="0" smtClean="0">
                <a:latin typeface="Times New Roman" pitchFamily="18" charset="0"/>
                <a:cs typeface="Times New Roman" pitchFamily="18" charset="0"/>
              </a:rPr>
              <a:t>.</a:t>
            </a:r>
            <a:endParaRPr lang="kk-KZ"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Магнит өрісі.</a:t>
            </a:r>
          </a:p>
          <a:p>
            <a:r>
              <a:rPr lang="ru-RU" dirty="0" err="1" smtClean="0">
                <a:latin typeface="Times New Roman" pitchFamily="18" charset="0"/>
                <a:cs typeface="Times New Roman" pitchFamily="18" charset="0"/>
              </a:rPr>
              <a:t>Организмге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тигізетін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әсері.</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Электромагниттік құралдар.</a:t>
            </a:r>
          </a:p>
          <a:p>
            <a:r>
              <a:rPr lang="ru-RU" dirty="0" err="1" smtClean="0">
                <a:latin typeface="Times New Roman" pitchFamily="18" charset="0"/>
                <a:cs typeface="Times New Roman" pitchFamily="18" charset="0"/>
              </a:rPr>
              <a:t>Магнитотерапия</a:t>
            </a:r>
            <a:endParaRPr lang="kk-KZ" dirty="0" smtClean="0">
              <a:latin typeface="Times New Roman" pitchFamily="18" charset="0"/>
              <a:cs typeface="Times New Roman" pitchFamily="18" charset="0"/>
            </a:endParaRPr>
          </a:p>
          <a:p>
            <a:pPr>
              <a:buNone/>
            </a:pPr>
            <a:r>
              <a:rPr lang="kk-KZ" b="1" dirty="0" smtClean="0">
                <a:latin typeface="Times New Roman" pitchFamily="18" charset="0"/>
                <a:cs typeface="Times New Roman" pitchFamily="18" charset="0"/>
              </a:rPr>
              <a:t>Қорытынды.</a:t>
            </a:r>
          </a:p>
          <a:p>
            <a:pPr>
              <a:buNone/>
            </a:pPr>
            <a:r>
              <a:rPr lang="kk-KZ" b="1" dirty="0" smtClean="0">
                <a:latin typeface="Times New Roman" pitchFamily="18" charset="0"/>
                <a:cs typeface="Times New Roman" pitchFamily="18" charset="0"/>
              </a:rPr>
              <a:t>Пайдаланған әдебиеттер.</a:t>
            </a:r>
            <a:endParaRPr lang="ru-RU" b="1" dirty="0">
              <a:latin typeface="Times New Roman" pitchFamily="18" charset="0"/>
              <a:cs typeface="Times New Roman" pitchFamily="18" charset="0"/>
            </a:endParaRPr>
          </a:p>
        </p:txBody>
      </p:sp>
    </p:spTree>
  </p:cSld>
  <p:clrMapOvr>
    <a:masterClrMapping/>
  </p:clrMapOvr>
  <p:transition>
    <p:strips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14348" y="357166"/>
            <a:ext cx="7467600" cy="1143000"/>
          </a:xfrm>
        </p:spPr>
        <p:txBody>
          <a:bodyPr>
            <a:normAutofit fontScale="90000"/>
          </a:bodyPr>
          <a:lstStyle/>
          <a:p>
            <a:pPr algn="ctr"/>
            <a:r>
              <a:rPr lang="ru-RU" sz="3200" b="1" dirty="0" smtClean="0">
                <a:latin typeface="Times New Roman" pitchFamily="18" charset="0"/>
                <a:cs typeface="Times New Roman" pitchFamily="18" charset="0"/>
              </a:rPr>
              <a:t>Адам </a:t>
            </a:r>
            <a:r>
              <a:rPr lang="ru-RU" sz="3200" b="1" dirty="0" err="1" smtClean="0">
                <a:latin typeface="Times New Roman" pitchFamily="18" charset="0"/>
                <a:cs typeface="Times New Roman" pitchFamily="18" charset="0"/>
              </a:rPr>
              <a:t>ағзасына электір</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тогімен</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әсер ету</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әдістері</a:t>
            </a:r>
            <a:r>
              <a:rPr lang="ru-RU" sz="3200" dirty="0" smtClean="0">
                <a:latin typeface="Times New Roman" pitchFamily="18" charset="0"/>
                <a:cs typeface="Times New Roman" pitchFamily="18" charset="0"/>
              </a:rPr>
              <a:t/>
            </a:r>
            <a:br>
              <a:rPr lang="ru-RU" sz="3200" dirty="0" smtClean="0">
                <a:latin typeface="Times New Roman" pitchFamily="18" charset="0"/>
                <a:cs typeface="Times New Roman" pitchFamily="18" charset="0"/>
              </a:rPr>
            </a:br>
            <a:endParaRPr lang="ru-RU" dirty="0"/>
          </a:p>
        </p:txBody>
      </p:sp>
      <p:sp>
        <p:nvSpPr>
          <p:cNvPr id="3" name="Содержимое 2"/>
          <p:cNvSpPr>
            <a:spLocks noGrp="1"/>
          </p:cNvSpPr>
          <p:nvPr>
            <p:ph sz="quarter" idx="1"/>
          </p:nvPr>
        </p:nvSpPr>
        <p:spPr>
          <a:xfrm>
            <a:off x="385762" y="1071546"/>
            <a:ext cx="8115328" cy="5572140"/>
          </a:xfrm>
        </p:spPr>
        <p:txBody>
          <a:bodyPr>
            <a:normAutofit/>
          </a:bodyPr>
          <a:lstStyle/>
          <a:p>
            <a:pPr algn="just"/>
            <a:r>
              <a:rPr lang="ru-RU" dirty="0" err="1" smtClean="0">
                <a:latin typeface="Times New Roman" pitchFamily="18" charset="0"/>
                <a:cs typeface="Times New Roman" pitchFamily="18" charset="0"/>
              </a:rPr>
              <a:t>Тұрақты токпен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әсер-гальванизация және злектрофорез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әдістері;</a:t>
            </a:r>
            <a:endParaRPr lang="ru-RU" dirty="0" smtClean="0">
              <a:latin typeface="Times New Roman" pitchFamily="18" charset="0"/>
              <a:cs typeface="Times New Roman" pitchFamily="18" charset="0"/>
            </a:endParaRPr>
          </a:p>
          <a:p>
            <a:pPr algn="just"/>
            <a:r>
              <a:rPr lang="ru-RU" dirty="0" err="1" smtClean="0">
                <a:latin typeface="Times New Roman" pitchFamily="18" charset="0"/>
                <a:cs typeface="Times New Roman" pitchFamily="18" charset="0"/>
              </a:rPr>
              <a:t>Үздікті</a:t>
            </a:r>
            <a:r>
              <a:rPr lang="ru-RU" dirty="0" smtClean="0">
                <a:latin typeface="Times New Roman" pitchFamily="18" charset="0"/>
                <a:cs typeface="Times New Roman" pitchFamily="18" charset="0"/>
              </a:rPr>
              <a:t>(</a:t>
            </a:r>
            <a:r>
              <a:rPr lang="ru-RU" dirty="0" err="1" smtClean="0">
                <a:latin typeface="Times New Roman" pitchFamily="18" charset="0"/>
                <a:cs typeface="Times New Roman" pitchFamily="18" charset="0"/>
              </a:rPr>
              <a:t>импульсті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электр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тогімен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әсер-электростимуляция әдістері;</a:t>
            </a:r>
            <a:endParaRPr lang="ru-RU" dirty="0" smtClean="0">
              <a:latin typeface="Times New Roman" pitchFamily="18" charset="0"/>
              <a:cs typeface="Times New Roman" pitchFamily="18" charset="0"/>
            </a:endParaRPr>
          </a:p>
          <a:p>
            <a:pPr algn="just"/>
            <a:r>
              <a:rPr lang="ru-RU" dirty="0" err="1" smtClean="0">
                <a:latin typeface="Times New Roman" pitchFamily="18" charset="0"/>
                <a:cs typeface="Times New Roman" pitchFamily="18" charset="0"/>
              </a:rPr>
              <a:t>Жоғары жиілікті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электр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тогімен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әсер-дарсонвализация және электрохирургия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әдістері</a:t>
            </a:r>
            <a:endParaRPr lang="ru-RU"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Адам </a:t>
            </a:r>
            <a:r>
              <a:rPr lang="ru-RU" dirty="0" err="1" smtClean="0">
                <a:latin typeface="Times New Roman" pitchFamily="18" charset="0"/>
                <a:cs typeface="Times New Roman" pitchFamily="18" charset="0"/>
              </a:rPr>
              <a:t>ағзасына электр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немесе</a:t>
            </a:r>
            <a:r>
              <a:rPr lang="ru-RU" dirty="0" smtClean="0">
                <a:latin typeface="Times New Roman" pitchFamily="18" charset="0"/>
                <a:cs typeface="Times New Roman" pitchFamily="18" charset="0"/>
              </a:rPr>
              <a:t> магнит </a:t>
            </a:r>
            <a:r>
              <a:rPr lang="ru-RU" dirty="0" err="1" smtClean="0">
                <a:latin typeface="Times New Roman" pitchFamily="18" charset="0"/>
                <a:cs typeface="Times New Roman" pitchFamily="18" charset="0"/>
              </a:rPr>
              <a:t>өрістерімен әсер ету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әдістері</a:t>
            </a:r>
            <a:endParaRPr lang="ru-RU" dirty="0" smtClean="0">
              <a:latin typeface="Times New Roman" pitchFamily="18" charset="0"/>
              <a:cs typeface="Times New Roman" pitchFamily="18" charset="0"/>
            </a:endParaRPr>
          </a:p>
          <a:p>
            <a:endParaRPr lang="ru-RU" dirty="0"/>
          </a:p>
        </p:txBody>
      </p:sp>
      <p:pic>
        <p:nvPicPr>
          <p:cNvPr id="21506" name="Picture 2" descr="http://www.medicus.ru/images/upload/77800.jpg"/>
          <p:cNvPicPr>
            <a:picLocks noChangeAspect="1" noChangeArrowheads="1"/>
          </p:cNvPicPr>
          <p:nvPr/>
        </p:nvPicPr>
        <p:blipFill>
          <a:blip r:embed="rId2"/>
          <a:srcRect/>
          <a:stretch>
            <a:fillRect/>
          </a:stretch>
        </p:blipFill>
        <p:spPr bwMode="auto">
          <a:xfrm>
            <a:off x="3071802" y="4071942"/>
            <a:ext cx="2719321" cy="2624144"/>
          </a:xfrm>
          <a:prstGeom prst="rect">
            <a:avLst/>
          </a:prstGeom>
          <a:noFill/>
        </p:spPr>
      </p:pic>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84074"/>
            <a:ext cx="8115328" cy="4873752"/>
          </a:xfrm>
        </p:spPr>
        <p:txBody>
          <a:bodyPr/>
          <a:lstStyle/>
          <a:p>
            <a:pPr algn="just"/>
            <a:r>
              <a:rPr lang="ru-RU" dirty="0" err="1" smtClean="0">
                <a:latin typeface="Times New Roman" pitchFamily="18" charset="0"/>
                <a:cs typeface="Times New Roman" pitchFamily="18" charset="0"/>
              </a:rPr>
              <a:t>Тұрақты электр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өрісімен әсер-аэроионотерапия әдістері;</a:t>
            </a:r>
            <a:endParaRPr lang="ru-RU" dirty="0" smtClean="0">
              <a:latin typeface="Times New Roman" pitchFamily="18" charset="0"/>
              <a:cs typeface="Times New Roman" pitchFamily="18" charset="0"/>
            </a:endParaRPr>
          </a:p>
          <a:p>
            <a:pPr algn="just"/>
            <a:r>
              <a:rPr lang="ru-RU" dirty="0" err="1" smtClean="0">
                <a:latin typeface="Times New Roman" pitchFamily="18" charset="0"/>
                <a:cs typeface="Times New Roman" pitchFamily="18" charset="0"/>
              </a:rPr>
              <a:t>Жоғары немесе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ультражоғары жиілікті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электр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немесе</a:t>
            </a:r>
            <a:r>
              <a:rPr lang="ru-RU" dirty="0" smtClean="0">
                <a:latin typeface="Times New Roman" pitchFamily="18" charset="0"/>
                <a:cs typeface="Times New Roman" pitchFamily="18" charset="0"/>
              </a:rPr>
              <a:t> магнит </a:t>
            </a:r>
            <a:r>
              <a:rPr lang="ru-RU" dirty="0" err="1" smtClean="0">
                <a:latin typeface="Times New Roman" pitchFamily="18" charset="0"/>
                <a:cs typeface="Times New Roman" pitchFamily="18" charset="0"/>
              </a:rPr>
              <a:t>өрісімен әсер-индуктотерапия және </a:t>
            </a:r>
            <a:r>
              <a:rPr lang="ru-RU" dirty="0" smtClean="0">
                <a:latin typeface="Times New Roman" pitchFamily="18" charset="0"/>
                <a:cs typeface="Times New Roman" pitchFamily="18" charset="0"/>
              </a:rPr>
              <a:t>УЖЖ –терапия </a:t>
            </a:r>
            <a:r>
              <a:rPr lang="ru-RU" dirty="0" err="1" smtClean="0">
                <a:latin typeface="Times New Roman" pitchFamily="18" charset="0"/>
                <a:cs typeface="Times New Roman" pitchFamily="18" charset="0"/>
              </a:rPr>
              <a:t>әдістері</a:t>
            </a:r>
            <a:r>
              <a:rPr lang="ru-RU" dirty="0" smtClean="0">
                <a:latin typeface="Times New Roman" pitchFamily="18" charset="0"/>
                <a:cs typeface="Times New Roman" pitchFamily="18" charset="0"/>
              </a:rPr>
              <a:t>;</a:t>
            </a:r>
          </a:p>
          <a:p>
            <a:pPr algn="just"/>
            <a:r>
              <a:rPr lang="ru-RU" dirty="0" smtClean="0">
                <a:latin typeface="Times New Roman" pitchFamily="18" charset="0"/>
                <a:cs typeface="Times New Roman" pitchFamily="18" charset="0"/>
              </a:rPr>
              <a:t>Аса </a:t>
            </a:r>
            <a:r>
              <a:rPr lang="ru-RU" dirty="0" err="1" smtClean="0">
                <a:latin typeface="Times New Roman" pitchFamily="18" charset="0"/>
                <a:cs typeface="Times New Roman" pitchFamily="18" charset="0"/>
              </a:rPr>
              <a:t>жоғары жиілікті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диапозандағы электромагниттік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толқынмен әсер-микро толқындық</a:t>
            </a:r>
            <a:r>
              <a:rPr lang="ru-RU" dirty="0" smtClean="0">
                <a:latin typeface="Times New Roman" pitchFamily="18" charset="0"/>
                <a:cs typeface="Times New Roman" pitchFamily="18" charset="0"/>
              </a:rPr>
              <a:t>  терапия </a:t>
            </a:r>
            <a:r>
              <a:rPr lang="ru-RU" dirty="0" err="1" smtClean="0">
                <a:latin typeface="Times New Roman" pitchFamily="18" charset="0"/>
                <a:cs typeface="Times New Roman" pitchFamily="18" charset="0"/>
              </a:rPr>
              <a:t>және дециметрлік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толқынды </a:t>
            </a:r>
            <a:r>
              <a:rPr lang="ru-RU" dirty="0" smtClean="0">
                <a:latin typeface="Times New Roman" pitchFamily="18" charset="0"/>
                <a:cs typeface="Times New Roman" pitchFamily="18" charset="0"/>
              </a:rPr>
              <a:t>(ДЦТ) терапия </a:t>
            </a:r>
            <a:r>
              <a:rPr lang="ru-RU" dirty="0" err="1" smtClean="0">
                <a:latin typeface="Times New Roman" pitchFamily="18" charset="0"/>
                <a:cs typeface="Times New Roman" pitchFamily="18" charset="0"/>
              </a:rPr>
              <a:t>әдістері</a:t>
            </a:r>
            <a:endParaRPr lang="ru-RU" dirty="0" smtClean="0">
              <a:latin typeface="Times New Roman" pitchFamily="18" charset="0"/>
              <a:cs typeface="Times New Roman" pitchFamily="18" charset="0"/>
            </a:endParaRPr>
          </a:p>
          <a:p>
            <a:pPr algn="just"/>
            <a:endParaRPr lang="ru-RU" dirty="0"/>
          </a:p>
        </p:txBody>
      </p:sp>
      <p:sp>
        <p:nvSpPr>
          <p:cNvPr id="20482" name="AutoShape 2" descr="Электр және магнит өрісінің тірі ағзаға әсері.ЯМР мен ЭПР ді медициналық зерттеулерде қолдану37"/>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20488" name="AutoShape 8" descr="http://p0.zoon.ru/preview/yF8_Vs0-79jFKbid_hDL8Q/520x270x85/1/2/a/original_4f9f0f8e3c72dd5954000017_4fe09355d3929.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0490" name="Picture 10" descr="http://medtech.polyot.atnn.ru/ill/15_09b.jpg"/>
          <p:cNvPicPr>
            <a:picLocks noChangeAspect="1" noChangeArrowheads="1"/>
          </p:cNvPicPr>
          <p:nvPr/>
        </p:nvPicPr>
        <p:blipFill>
          <a:blip r:embed="rId2"/>
          <a:srcRect/>
          <a:stretch>
            <a:fillRect/>
          </a:stretch>
        </p:blipFill>
        <p:spPr bwMode="auto">
          <a:xfrm>
            <a:off x="1000100" y="3357562"/>
            <a:ext cx="3357586" cy="3196851"/>
          </a:xfrm>
          <a:prstGeom prst="rect">
            <a:avLst/>
          </a:prstGeom>
          <a:noFill/>
        </p:spPr>
      </p:pic>
      <p:pic>
        <p:nvPicPr>
          <p:cNvPr id="20492" name="Picture 12" descr="http://www.medical-enc.ru/20/img/franklinizacia.jpg"/>
          <p:cNvPicPr>
            <a:picLocks noChangeAspect="1" noChangeArrowheads="1"/>
          </p:cNvPicPr>
          <p:nvPr/>
        </p:nvPicPr>
        <p:blipFill>
          <a:blip r:embed="rId3"/>
          <a:srcRect/>
          <a:stretch>
            <a:fillRect/>
          </a:stretch>
        </p:blipFill>
        <p:spPr bwMode="auto">
          <a:xfrm>
            <a:off x="5072066" y="3500438"/>
            <a:ext cx="2500330" cy="3000396"/>
          </a:xfrm>
          <a:prstGeom prst="rect">
            <a:avLst/>
          </a:prstGeom>
          <a:noFill/>
        </p:spPr>
      </p:pic>
    </p:spTree>
  </p:cSld>
  <p:clrMapOvr>
    <a:masterClrMapping/>
  </p:clrMapOvr>
  <p:transition>
    <p:checke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5786" y="-16"/>
            <a:ext cx="7467600" cy="1143000"/>
          </a:xfrm>
        </p:spPr>
        <p:txBody>
          <a:bodyPr/>
          <a:lstStyle/>
          <a:p>
            <a:pPr algn="ctr"/>
            <a:r>
              <a:rPr lang="kk-KZ" b="1" dirty="0" smtClean="0">
                <a:latin typeface="Times New Roman" pitchFamily="18" charset="0"/>
                <a:cs typeface="Times New Roman" pitchFamily="18" charset="0"/>
              </a:rPr>
              <a:t>Магнит өрісі</a:t>
            </a:r>
            <a:endParaRPr lang="ru-RU" b="1" dirty="0">
              <a:latin typeface="Times New Roman" pitchFamily="18" charset="0"/>
              <a:cs typeface="Times New Roman" pitchFamily="18" charset="0"/>
            </a:endParaRPr>
          </a:p>
        </p:txBody>
      </p:sp>
      <p:sp>
        <p:nvSpPr>
          <p:cNvPr id="3" name="Содержимое 2"/>
          <p:cNvSpPr>
            <a:spLocks noGrp="1"/>
          </p:cNvSpPr>
          <p:nvPr>
            <p:ph sz="quarter" idx="1"/>
          </p:nvPr>
        </p:nvSpPr>
        <p:spPr>
          <a:xfrm>
            <a:off x="671514" y="1285860"/>
            <a:ext cx="7615262" cy="4873752"/>
          </a:xfrm>
        </p:spPr>
        <p:txBody>
          <a:bodyPr>
            <a:normAutofit/>
          </a:bodyPr>
          <a:lstStyle/>
          <a:p>
            <a:pPr algn="just"/>
            <a:r>
              <a:rPr lang="ru-RU" dirty="0" smtClean="0">
                <a:latin typeface="Times New Roman" pitchFamily="18" charset="0"/>
                <a:cs typeface="Times New Roman" pitchFamily="18" charset="0"/>
              </a:rPr>
              <a:t>Магнит </a:t>
            </a:r>
            <a:r>
              <a:rPr lang="ru-RU" dirty="0" err="1" smtClean="0">
                <a:latin typeface="Times New Roman" pitchFamily="18" charset="0"/>
                <a:cs typeface="Times New Roman" pitchFamily="18" charset="0"/>
              </a:rPr>
              <a:t>өрісінің организмге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тигізетін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әсері </a:t>
            </a:r>
            <a:r>
              <a:rPr lang="ru-RU" dirty="0" smtClean="0">
                <a:latin typeface="Times New Roman" pitchFamily="18" charset="0"/>
                <a:cs typeface="Times New Roman" pitchFamily="18" charset="0"/>
              </a:rPr>
              <a:t>мен </a:t>
            </a:r>
            <a:r>
              <a:rPr lang="ru-RU" dirty="0" err="1" smtClean="0">
                <a:latin typeface="Times New Roman" pitchFamily="18" charset="0"/>
                <a:cs typeface="Times New Roman" pitchFamily="18" charset="0"/>
              </a:rPr>
              <a:t>тірі</a:t>
            </a:r>
            <a:r>
              <a:rPr lang="ru-RU" dirty="0" smtClean="0">
                <a:latin typeface="Times New Roman" pitchFamily="18" charset="0"/>
                <a:cs typeface="Times New Roman" pitchFamily="18" charset="0"/>
              </a:rPr>
              <a:t> организм </a:t>
            </a:r>
            <a:r>
              <a:rPr lang="ru-RU" dirty="0" err="1" smtClean="0">
                <a:latin typeface="Times New Roman" pitchFamily="18" charset="0"/>
                <a:cs typeface="Times New Roman" pitchFamily="18" charset="0"/>
              </a:rPr>
              <a:t>туғызатын </a:t>
            </a:r>
            <a:r>
              <a:rPr lang="ru-RU" dirty="0" smtClean="0">
                <a:latin typeface="Times New Roman" pitchFamily="18" charset="0"/>
                <a:cs typeface="Times New Roman" pitchFamily="18" charset="0"/>
              </a:rPr>
              <a:t>магнит </a:t>
            </a:r>
            <a:r>
              <a:rPr lang="ru-RU" dirty="0" err="1" smtClean="0">
                <a:latin typeface="Times New Roman" pitchFamily="18" charset="0"/>
                <a:cs typeface="Times New Roman" pitchFamily="18" charset="0"/>
              </a:rPr>
              <a:t>өрісін зерттейтін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биофизиканың бір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саласын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магниттік</a:t>
            </a:r>
            <a:r>
              <a:rPr lang="ru-RU" dirty="0" smtClean="0">
                <a:latin typeface="Times New Roman" pitchFamily="18" charset="0"/>
                <a:cs typeface="Times New Roman" pitchFamily="18" charset="0"/>
              </a:rPr>
              <a:t> биология </a:t>
            </a:r>
            <a:r>
              <a:rPr lang="ru-RU" dirty="0" err="1" smtClean="0">
                <a:latin typeface="Times New Roman" pitchFamily="18" charset="0"/>
                <a:cs typeface="Times New Roman" pitchFamily="18" charset="0"/>
              </a:rPr>
              <a:t>деп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атайды</a:t>
            </a:r>
            <a:r>
              <a:rPr lang="ru-RU" dirty="0" smtClean="0">
                <a:latin typeface="Times New Roman" pitchFamily="18" charset="0"/>
                <a:cs typeface="Times New Roman" pitchFamily="18" charset="0"/>
              </a:rPr>
              <a:t>. </a:t>
            </a:r>
          </a:p>
          <a:p>
            <a:pPr algn="just"/>
            <a:endParaRPr lang="ru-RU" dirty="0">
              <a:latin typeface="Times New Roman" pitchFamily="18" charset="0"/>
              <a:cs typeface="Times New Roman" pitchFamily="18" charset="0"/>
            </a:endParaRPr>
          </a:p>
        </p:txBody>
      </p:sp>
      <p:pic>
        <p:nvPicPr>
          <p:cNvPr id="15364" name="Picture 4" descr="http://www.russianelectronics.ru/files/59015/ref-2_1278362191-7409.GIF"/>
          <p:cNvPicPr>
            <a:picLocks noChangeAspect="1" noChangeArrowheads="1"/>
          </p:cNvPicPr>
          <p:nvPr/>
        </p:nvPicPr>
        <p:blipFill>
          <a:blip r:embed="rId2"/>
          <a:srcRect/>
          <a:stretch>
            <a:fillRect/>
          </a:stretch>
        </p:blipFill>
        <p:spPr bwMode="auto">
          <a:xfrm>
            <a:off x="2071670" y="2986107"/>
            <a:ext cx="5143536" cy="3657603"/>
          </a:xfrm>
          <a:prstGeom prst="rect">
            <a:avLst/>
          </a:prstGeom>
          <a:noFill/>
        </p:spPr>
      </p:pic>
    </p:spTree>
  </p:cSld>
  <p:clrMapOvr>
    <a:masterClrMapping/>
  </p:clrMapOvr>
  <p:transition>
    <p:strips/>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7224" y="642926"/>
            <a:ext cx="7467600" cy="1143000"/>
          </a:xfrm>
        </p:spPr>
        <p:txBody>
          <a:bodyPr/>
          <a:lstStyle/>
          <a:p>
            <a:pPr algn="ctr"/>
            <a:r>
              <a:rPr lang="ru-RU" b="1" dirty="0" smtClean="0">
                <a:latin typeface="Times New Roman" pitchFamily="18" charset="0"/>
                <a:cs typeface="Times New Roman" pitchFamily="18" charset="0"/>
              </a:rPr>
              <a:t>Магнит </a:t>
            </a:r>
            <a:r>
              <a:rPr lang="ru-RU" b="1" dirty="0" err="1" smtClean="0">
                <a:latin typeface="Times New Roman" pitchFamily="18" charset="0"/>
                <a:cs typeface="Times New Roman" pitchFamily="18" charset="0"/>
              </a:rPr>
              <a:t>өрісінің адам</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организміне</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әсері</a:t>
            </a:r>
            <a:endParaRPr lang="ru-RU" b="1" dirty="0"/>
          </a:p>
        </p:txBody>
      </p:sp>
      <p:sp>
        <p:nvSpPr>
          <p:cNvPr id="3" name="Содержимое 2"/>
          <p:cNvSpPr>
            <a:spLocks noGrp="1"/>
          </p:cNvSpPr>
          <p:nvPr>
            <p:ph sz="quarter" idx="1"/>
          </p:nvPr>
        </p:nvSpPr>
        <p:spPr>
          <a:xfrm>
            <a:off x="785786" y="1912834"/>
            <a:ext cx="7467600" cy="4873752"/>
          </a:xfrm>
        </p:spPr>
        <p:txBody>
          <a:bodyPr/>
          <a:lstStyle/>
          <a:p>
            <a:pPr algn="just"/>
            <a:r>
              <a:rPr lang="ru-RU" dirty="0" smtClean="0">
                <a:latin typeface="Times New Roman" pitchFamily="18" charset="0"/>
                <a:cs typeface="Times New Roman" pitchFamily="18" charset="0"/>
              </a:rPr>
              <a:t>Магнит </a:t>
            </a:r>
            <a:r>
              <a:rPr lang="ru-RU" dirty="0" err="1" smtClean="0">
                <a:latin typeface="Times New Roman" pitchFamily="18" charset="0"/>
                <a:cs typeface="Times New Roman" pitchFamily="18" charset="0"/>
              </a:rPr>
              <a:t>өрісінің адам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организміне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әсері өте ерте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заманнан-ақ зерттелген.Магнит</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өрісі </a:t>
            </a:r>
            <a:r>
              <a:rPr lang="ru-RU" dirty="0" smtClean="0">
                <a:latin typeface="Times New Roman" pitchFamily="18" charset="0"/>
                <a:cs typeface="Times New Roman" pitchFamily="18" charset="0"/>
              </a:rPr>
              <a:t>нерв </a:t>
            </a:r>
            <a:r>
              <a:rPr lang="ru-RU" dirty="0" err="1" smtClean="0">
                <a:latin typeface="Times New Roman" pitchFamily="18" charset="0"/>
                <a:cs typeface="Times New Roman" pitchFamily="18" charset="0"/>
              </a:rPr>
              <a:t>жүйесіне жақсы әсер ететінін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орыс</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ғалымы </a:t>
            </a:r>
            <a:r>
              <a:rPr lang="ru-RU" dirty="0" smtClean="0">
                <a:latin typeface="Times New Roman" pitchFamily="18" charset="0"/>
                <a:cs typeface="Times New Roman" pitchFamily="18" charset="0"/>
              </a:rPr>
              <a:t>С.П.Боткин </a:t>
            </a:r>
            <a:r>
              <a:rPr lang="ru-RU" dirty="0" err="1" smtClean="0">
                <a:latin typeface="Times New Roman" pitchFamily="18" charset="0"/>
                <a:cs typeface="Times New Roman" pitchFamily="18" charset="0"/>
              </a:rPr>
              <a:t>ашқан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Тіпті</a:t>
            </a:r>
            <a:r>
              <a:rPr lang="ru-RU" dirty="0" smtClean="0">
                <a:latin typeface="Times New Roman" pitchFamily="18" charset="0"/>
                <a:cs typeface="Times New Roman" pitchFamily="18" charset="0"/>
              </a:rPr>
              <a:t> магнит </a:t>
            </a:r>
            <a:r>
              <a:rPr lang="ru-RU" dirty="0" err="1" smtClean="0">
                <a:latin typeface="Times New Roman" pitchFamily="18" charset="0"/>
                <a:cs typeface="Times New Roman" pitchFamily="18" charset="0"/>
              </a:rPr>
              <a:t>өрісімен кез-келген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ауруды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емдеп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жазуға болады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ғылымда дәлелденген</a:t>
            </a:r>
            <a:r>
              <a:rPr lang="ru-RU" dirty="0" smtClean="0">
                <a:latin typeface="Times New Roman" pitchFamily="18" charset="0"/>
                <a:cs typeface="Times New Roman" pitchFamily="18" charset="0"/>
              </a:rPr>
              <a:t>. Магнит </a:t>
            </a:r>
            <a:r>
              <a:rPr lang="ru-RU" dirty="0" err="1" smtClean="0">
                <a:latin typeface="Times New Roman" pitchFamily="18" charset="0"/>
                <a:cs typeface="Times New Roman" pitchFamily="18" charset="0"/>
              </a:rPr>
              <a:t>өрісі </a:t>
            </a:r>
            <a:r>
              <a:rPr lang="ru-RU" dirty="0" smtClean="0">
                <a:latin typeface="Times New Roman" pitchFamily="18" charset="0"/>
                <a:cs typeface="Times New Roman" pitchFamily="18" charset="0"/>
              </a:rPr>
              <a:t>нерв </a:t>
            </a:r>
            <a:r>
              <a:rPr lang="ru-RU" dirty="0" err="1" smtClean="0">
                <a:latin typeface="Times New Roman" pitchFamily="18" charset="0"/>
                <a:cs typeface="Times New Roman" pitchFamily="18" charset="0"/>
              </a:rPr>
              <a:t>жүйесіне тежегіштік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әсер етеді</a:t>
            </a:r>
            <a:r>
              <a:rPr lang="ru-RU" dirty="0" smtClean="0">
                <a:latin typeface="Times New Roman" pitchFamily="18" charset="0"/>
                <a:cs typeface="Times New Roman" pitchFamily="18" charset="0"/>
              </a:rPr>
              <a:t>. Ал </a:t>
            </a:r>
            <a:r>
              <a:rPr lang="ru-RU" dirty="0" err="1" smtClean="0">
                <a:latin typeface="Times New Roman" pitchFamily="18" charset="0"/>
                <a:cs typeface="Times New Roman" pitchFamily="18" charset="0"/>
              </a:rPr>
              <a:t>қан айналым</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жүйесінде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қан тамырларының кеңеюін байқауға болады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Өте күшті </a:t>
            </a:r>
            <a:r>
              <a:rPr lang="ru-RU" dirty="0" smtClean="0">
                <a:latin typeface="Times New Roman" pitchFamily="18" charset="0"/>
                <a:cs typeface="Times New Roman" pitchFamily="18" charset="0"/>
              </a:rPr>
              <a:t>магнит </a:t>
            </a:r>
            <a:r>
              <a:rPr lang="ru-RU" dirty="0" err="1" smtClean="0">
                <a:latin typeface="Times New Roman" pitchFamily="18" charset="0"/>
                <a:cs typeface="Times New Roman" pitchFamily="18" charset="0"/>
              </a:rPr>
              <a:t>өрісінің әсерінен микроорганизмдер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өсу жылдамдығы және оның өсу сипаты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өзгеріске ұшырайды</a:t>
            </a:r>
            <a:r>
              <a:rPr lang="ru-RU" dirty="0" smtClean="0">
                <a:latin typeface="Times New Roman" pitchFamily="18" charset="0"/>
                <a:cs typeface="Times New Roman" pitchFamily="18" charset="0"/>
              </a:rPr>
              <a:t>.</a:t>
            </a:r>
            <a:endParaRPr lang="ru-RU" dirty="0"/>
          </a:p>
        </p:txBody>
      </p:sp>
    </p:spTree>
  </p:cSld>
  <p:clrMapOvr>
    <a:masterClrMapping/>
  </p:clrMapOvr>
  <p:transition>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714348" y="912702"/>
            <a:ext cx="7467600" cy="4873752"/>
          </a:xfrm>
        </p:spPr>
        <p:txBody>
          <a:bodyPr>
            <a:noAutofit/>
          </a:bodyPr>
          <a:lstStyle/>
          <a:p>
            <a:pPr algn="just"/>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Диагностикалық және терапевтік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құралдардың ішінде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табиғаты бойынша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электромагниттік</a:t>
            </a:r>
            <a:r>
              <a:rPr lang="ru-RU" dirty="0" smtClean="0">
                <a:latin typeface="Times New Roman" pitchFamily="18" charset="0"/>
                <a:cs typeface="Times New Roman" pitchFamily="18" charset="0"/>
              </a:rPr>
              <a:t> (ЭМ) </a:t>
            </a:r>
            <a:r>
              <a:rPr lang="ru-RU" dirty="0" err="1" smtClean="0">
                <a:latin typeface="Times New Roman" pitchFamily="18" charset="0"/>
                <a:cs typeface="Times New Roman" pitchFamily="18" charset="0"/>
              </a:rPr>
              <a:t>қолданылатын медициналық құралдар ең көп таралған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әрі жиі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қолданылатындар санатына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жатады</a:t>
            </a:r>
            <a:r>
              <a:rPr lang="ru-RU" dirty="0" smtClean="0">
                <a:latin typeface="Times New Roman" pitchFamily="18" charset="0"/>
                <a:cs typeface="Times New Roman" pitchFamily="18" charset="0"/>
              </a:rPr>
              <a:t>.</a:t>
            </a:r>
          </a:p>
          <a:p>
            <a:pPr algn="just"/>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Осындай</a:t>
            </a:r>
            <a:r>
              <a:rPr lang="ru-RU" dirty="0" smtClean="0">
                <a:latin typeface="Times New Roman" pitchFamily="18" charset="0"/>
                <a:cs typeface="Times New Roman" pitchFamily="18" charset="0"/>
              </a:rPr>
              <a:t> ЭМ </a:t>
            </a:r>
            <a:r>
              <a:rPr lang="ru-RU" dirty="0" err="1" smtClean="0">
                <a:latin typeface="Times New Roman" pitchFamily="18" charset="0"/>
                <a:cs typeface="Times New Roman" pitchFamily="18" charset="0"/>
              </a:rPr>
              <a:t>жататын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электр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өрісі </a:t>
            </a:r>
            <a:r>
              <a:rPr lang="ru-RU" dirty="0" smtClean="0">
                <a:latin typeface="Times New Roman" pitchFamily="18" charset="0"/>
                <a:cs typeface="Times New Roman" pitchFamily="18" charset="0"/>
              </a:rPr>
              <a:t>мен </a:t>
            </a:r>
            <a:r>
              <a:rPr lang="ru-RU" dirty="0" err="1" smtClean="0">
                <a:latin typeface="Times New Roman" pitchFamily="18" charset="0"/>
                <a:cs typeface="Times New Roman" pitchFamily="18" charset="0"/>
              </a:rPr>
              <a:t>оның потенциялын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электр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кедергісін</a:t>
            </a:r>
            <a:r>
              <a:rPr lang="ru-RU" dirty="0" smtClean="0">
                <a:latin typeface="Times New Roman" pitchFamily="18" charset="0"/>
                <a:cs typeface="Times New Roman" pitchFamily="18" charset="0"/>
              </a:rPr>
              <a:t>, магнит </a:t>
            </a:r>
            <a:r>
              <a:rPr lang="ru-RU" dirty="0" err="1" smtClean="0">
                <a:latin typeface="Times New Roman" pitchFamily="18" charset="0"/>
                <a:cs typeface="Times New Roman" pitchFamily="18" charset="0"/>
              </a:rPr>
              <a:t>өрісін және </a:t>
            </a:r>
            <a:r>
              <a:rPr lang="ru-RU" dirty="0" smtClean="0">
                <a:latin typeface="Times New Roman" pitchFamily="18" charset="0"/>
                <a:cs typeface="Times New Roman" pitchFamily="18" charset="0"/>
              </a:rPr>
              <a:t>ЭМ </a:t>
            </a:r>
            <a:r>
              <a:rPr lang="ru-RU" dirty="0" err="1" smtClean="0">
                <a:latin typeface="Times New Roman" pitchFamily="18" charset="0"/>
                <a:cs typeface="Times New Roman" pitchFamily="18" charset="0"/>
              </a:rPr>
              <a:t>тербелістер</a:t>
            </a:r>
            <a:r>
              <a:rPr lang="ru-RU" dirty="0" smtClean="0">
                <a:latin typeface="Times New Roman" pitchFamily="18" charset="0"/>
                <a:cs typeface="Times New Roman" pitchFamily="18" charset="0"/>
              </a:rPr>
              <a:t> мен </a:t>
            </a:r>
            <a:r>
              <a:rPr lang="ru-RU" dirty="0" err="1" smtClean="0">
                <a:latin typeface="Times New Roman" pitchFamily="18" charset="0"/>
                <a:cs typeface="Times New Roman" pitchFamily="18" charset="0"/>
              </a:rPr>
              <a:t>толқындарды диагностикалық және терапиялық мақсаттарда қолданады</a:t>
            </a:r>
            <a:r>
              <a:rPr lang="ru-RU" dirty="0" smtClean="0">
                <a:latin typeface="Times New Roman" pitchFamily="18" charset="0"/>
                <a:cs typeface="Times New Roman" pitchFamily="18" charset="0"/>
              </a:rPr>
              <a:t>.</a:t>
            </a:r>
          </a:p>
          <a:p>
            <a:pPr algn="just"/>
            <a:r>
              <a:rPr lang="ru-RU" dirty="0" smtClean="0">
                <a:latin typeface="Times New Roman" pitchFamily="18" charset="0"/>
                <a:cs typeface="Times New Roman" pitchFamily="18" charset="0"/>
              </a:rPr>
              <a:t>       Адам </a:t>
            </a:r>
            <a:r>
              <a:rPr lang="ru-RU" dirty="0" err="1" smtClean="0">
                <a:latin typeface="Times New Roman" pitchFamily="18" charset="0"/>
                <a:cs typeface="Times New Roman" pitchFamily="18" charset="0"/>
              </a:rPr>
              <a:t>ағзасына тұрақты немесе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айнымалы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электр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тогымен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немесе</a:t>
            </a:r>
            <a:r>
              <a:rPr lang="ru-RU" dirty="0" smtClean="0">
                <a:latin typeface="Times New Roman" pitchFamily="18" charset="0"/>
                <a:cs typeface="Times New Roman" pitchFamily="18" charset="0"/>
              </a:rPr>
              <a:t> магнит </a:t>
            </a:r>
            <a:r>
              <a:rPr lang="ru-RU" dirty="0" err="1" smtClean="0">
                <a:latin typeface="Times New Roman" pitchFamily="18" charset="0"/>
                <a:cs typeface="Times New Roman" pitchFamily="18" charset="0"/>
              </a:rPr>
              <a:t>өрістерімен әсер ету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әдістері электро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физикалық әдістер қатынасына жатады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Жиілігіне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сәйкес ол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факторлар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былай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бөлінеді:</a:t>
            </a:r>
            <a:endParaRPr lang="ru-RU" dirty="0" smtClean="0">
              <a:latin typeface="Times New Roman" pitchFamily="18" charset="0"/>
              <a:cs typeface="Times New Roman" pitchFamily="18" charset="0"/>
            </a:endParaRPr>
          </a:p>
          <a:p>
            <a:pPr algn="just">
              <a:buNone/>
            </a:pPr>
            <a:endParaRPr lang="ru-RU" dirty="0">
              <a:latin typeface="Times New Roman" pitchFamily="18" charset="0"/>
              <a:cs typeface="Times New Roman" pitchFamily="18" charset="0"/>
            </a:endParaRPr>
          </a:p>
        </p:txBody>
      </p:sp>
    </p:spTree>
  </p:cSld>
  <p:clrMapOvr>
    <a:masterClrMapping/>
  </p:clrMapOvr>
  <p:transition>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9176" y="428612"/>
            <a:ext cx="7467600" cy="1143000"/>
          </a:xfrm>
        </p:spPr>
        <p:txBody>
          <a:bodyPr/>
          <a:lstStyle/>
          <a:p>
            <a:pPr algn="ctr"/>
            <a:r>
              <a:rPr lang="ru-RU" b="1" dirty="0" err="1" smtClean="0">
                <a:latin typeface="Times New Roman" pitchFamily="18" charset="0"/>
                <a:cs typeface="Times New Roman" pitchFamily="18" charset="0"/>
              </a:rPr>
              <a:t>Жиілігіне</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сәйкес ол</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факторлар</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былай</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бөлінеді:</a:t>
            </a:r>
            <a:endParaRPr lang="ru-RU" b="1" dirty="0"/>
          </a:p>
        </p:txBody>
      </p:sp>
      <p:graphicFrame>
        <p:nvGraphicFramePr>
          <p:cNvPr id="4" name="Таблица 3"/>
          <p:cNvGraphicFramePr>
            <a:graphicFrameLocks noGrp="1"/>
          </p:cNvGraphicFramePr>
          <p:nvPr/>
        </p:nvGraphicFramePr>
        <p:xfrm>
          <a:off x="1357290" y="1796156"/>
          <a:ext cx="6072230" cy="4490364"/>
        </p:xfrm>
        <a:graphic>
          <a:graphicData uri="http://schemas.openxmlformats.org/drawingml/2006/table">
            <a:tbl>
              <a:tblPr/>
              <a:tblGrid>
                <a:gridCol w="3035460"/>
                <a:gridCol w="3036770"/>
              </a:tblGrid>
              <a:tr h="692271">
                <a:tc>
                  <a:txBody>
                    <a:bodyPr/>
                    <a:lstStyle/>
                    <a:p>
                      <a:pPr>
                        <a:lnSpc>
                          <a:spcPct val="115000"/>
                        </a:lnSpc>
                        <a:spcAft>
                          <a:spcPts val="0"/>
                        </a:spcAft>
                      </a:pPr>
                      <a:r>
                        <a:rPr lang="ru-RU" sz="2000" dirty="0" err="1">
                          <a:solidFill>
                            <a:srgbClr val="1B1F21"/>
                          </a:solidFill>
                          <a:latin typeface="Times New Roman" pitchFamily="18" charset="0"/>
                          <a:ea typeface="Times New Roman"/>
                          <a:cs typeface="Times New Roman" pitchFamily="18" charset="0"/>
                        </a:rPr>
                        <a:t>Төменгі жиілікті</a:t>
                      </a:r>
                      <a:endParaRPr lang="ru-RU"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000">
                          <a:solidFill>
                            <a:srgbClr val="1B1F21"/>
                          </a:solidFill>
                          <a:latin typeface="Times New Roman" pitchFamily="18" charset="0"/>
                          <a:ea typeface="Times New Roman"/>
                          <a:cs typeface="Times New Roman" pitchFamily="18" charset="0"/>
                        </a:rPr>
                        <a:t>0-20гц</a:t>
                      </a:r>
                      <a:endParaRPr lang="ru-RU"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9137">
                <a:tc>
                  <a:txBody>
                    <a:bodyPr/>
                    <a:lstStyle/>
                    <a:p>
                      <a:pPr>
                        <a:lnSpc>
                          <a:spcPct val="115000"/>
                        </a:lnSpc>
                        <a:spcAft>
                          <a:spcPts val="0"/>
                        </a:spcAft>
                      </a:pPr>
                      <a:r>
                        <a:rPr lang="ru-RU" sz="2000">
                          <a:solidFill>
                            <a:srgbClr val="1B1F21"/>
                          </a:solidFill>
                          <a:latin typeface="Times New Roman" pitchFamily="18" charset="0"/>
                          <a:ea typeface="Times New Roman"/>
                          <a:cs typeface="Times New Roman" pitchFamily="18" charset="0"/>
                        </a:rPr>
                        <a:t>Дыбыс жиілігіндегі(ДЖ)</a:t>
                      </a:r>
                      <a:endParaRPr lang="ru-RU"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000">
                          <a:solidFill>
                            <a:srgbClr val="1B1F21"/>
                          </a:solidFill>
                          <a:latin typeface="Times New Roman" pitchFamily="18" charset="0"/>
                          <a:ea typeface="Times New Roman"/>
                          <a:cs typeface="Times New Roman" pitchFamily="18" charset="0"/>
                        </a:rPr>
                        <a:t>20гц-20кГц</a:t>
                      </a:r>
                      <a:endParaRPr lang="ru-RU"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8895">
                <a:tc>
                  <a:txBody>
                    <a:bodyPr/>
                    <a:lstStyle/>
                    <a:p>
                      <a:pPr>
                        <a:lnSpc>
                          <a:spcPct val="115000"/>
                        </a:lnSpc>
                        <a:spcAft>
                          <a:spcPts val="0"/>
                        </a:spcAft>
                      </a:pPr>
                      <a:r>
                        <a:rPr lang="ru-RU" sz="2000">
                          <a:solidFill>
                            <a:srgbClr val="1B1F21"/>
                          </a:solidFill>
                          <a:latin typeface="Times New Roman" pitchFamily="18" charset="0"/>
                          <a:ea typeface="Times New Roman"/>
                          <a:cs typeface="Times New Roman" pitchFamily="18" charset="0"/>
                        </a:rPr>
                        <a:t>Ультрадыбысты жиілік(УДЖ)</a:t>
                      </a:r>
                      <a:endParaRPr lang="ru-RU"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000" dirty="0">
                          <a:solidFill>
                            <a:srgbClr val="1B1F21"/>
                          </a:solidFill>
                          <a:latin typeface="Times New Roman" pitchFamily="18" charset="0"/>
                          <a:ea typeface="Times New Roman"/>
                          <a:cs typeface="Times New Roman" pitchFamily="18" charset="0"/>
                        </a:rPr>
                        <a:t>20кГц-200кГц</a:t>
                      </a:r>
                      <a:endParaRPr lang="ru-RU"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2271">
                <a:tc>
                  <a:txBody>
                    <a:bodyPr/>
                    <a:lstStyle/>
                    <a:p>
                      <a:pPr>
                        <a:lnSpc>
                          <a:spcPct val="115000"/>
                        </a:lnSpc>
                        <a:spcAft>
                          <a:spcPts val="0"/>
                        </a:spcAft>
                      </a:pPr>
                      <a:r>
                        <a:rPr lang="ru-RU" sz="2000">
                          <a:solidFill>
                            <a:srgbClr val="1B1F21"/>
                          </a:solidFill>
                          <a:latin typeface="Times New Roman" pitchFamily="18" charset="0"/>
                          <a:ea typeface="Times New Roman"/>
                          <a:cs typeface="Times New Roman" pitchFamily="18" charset="0"/>
                        </a:rPr>
                        <a:t>Жоғары жиілікті(ЖЖ)</a:t>
                      </a:r>
                      <a:endParaRPr lang="ru-RU"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000">
                          <a:solidFill>
                            <a:srgbClr val="1B1F21"/>
                          </a:solidFill>
                          <a:latin typeface="Times New Roman" pitchFamily="18" charset="0"/>
                          <a:ea typeface="Times New Roman"/>
                          <a:cs typeface="Times New Roman" pitchFamily="18" charset="0"/>
                        </a:rPr>
                        <a:t>200кГц-30мГц</a:t>
                      </a:r>
                      <a:endParaRPr lang="ru-RU"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8895">
                <a:tc>
                  <a:txBody>
                    <a:bodyPr/>
                    <a:lstStyle/>
                    <a:p>
                      <a:pPr>
                        <a:lnSpc>
                          <a:spcPct val="115000"/>
                        </a:lnSpc>
                        <a:spcAft>
                          <a:spcPts val="0"/>
                        </a:spcAft>
                      </a:pPr>
                      <a:r>
                        <a:rPr lang="ru-RU" sz="2000">
                          <a:solidFill>
                            <a:srgbClr val="1B1F21"/>
                          </a:solidFill>
                          <a:latin typeface="Times New Roman" pitchFamily="18" charset="0"/>
                          <a:ea typeface="Times New Roman"/>
                          <a:cs typeface="Times New Roman" pitchFamily="18" charset="0"/>
                        </a:rPr>
                        <a:t>Ультражоғары жиілікті(УЖЖ)</a:t>
                      </a:r>
                      <a:endParaRPr lang="ru-RU"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000">
                          <a:solidFill>
                            <a:srgbClr val="1B1F21"/>
                          </a:solidFill>
                          <a:latin typeface="Times New Roman" pitchFamily="18" charset="0"/>
                          <a:ea typeface="Times New Roman"/>
                          <a:cs typeface="Times New Roman" pitchFamily="18" charset="0"/>
                        </a:rPr>
                        <a:t>30МГЦ-300МГц</a:t>
                      </a:r>
                      <a:endParaRPr lang="ru-RU"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8895">
                <a:tc>
                  <a:txBody>
                    <a:bodyPr/>
                    <a:lstStyle/>
                    <a:p>
                      <a:pPr>
                        <a:lnSpc>
                          <a:spcPct val="115000"/>
                        </a:lnSpc>
                        <a:spcAft>
                          <a:spcPts val="0"/>
                        </a:spcAft>
                      </a:pPr>
                      <a:r>
                        <a:rPr lang="ru-RU" sz="2000">
                          <a:solidFill>
                            <a:srgbClr val="1B1F21"/>
                          </a:solidFill>
                          <a:latin typeface="Times New Roman" pitchFamily="18" charset="0"/>
                          <a:ea typeface="Times New Roman"/>
                          <a:cs typeface="Times New Roman" pitchFamily="18" charset="0"/>
                        </a:rPr>
                        <a:t>Аса жоғары жиілікті(АЖЖ)</a:t>
                      </a:r>
                      <a:endParaRPr lang="ru-RU" sz="200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2000" dirty="0">
                          <a:solidFill>
                            <a:srgbClr val="1B1F21"/>
                          </a:solidFill>
                          <a:latin typeface="Times New Roman" pitchFamily="18" charset="0"/>
                          <a:ea typeface="Times New Roman"/>
                          <a:cs typeface="Times New Roman" pitchFamily="18" charset="0"/>
                        </a:rPr>
                        <a:t>300МГц-тен </a:t>
                      </a:r>
                      <a:r>
                        <a:rPr lang="ru-RU" sz="2000" dirty="0" err="1">
                          <a:solidFill>
                            <a:srgbClr val="1B1F21"/>
                          </a:solidFill>
                          <a:latin typeface="Times New Roman" pitchFamily="18" charset="0"/>
                          <a:ea typeface="Times New Roman"/>
                          <a:cs typeface="Times New Roman" pitchFamily="18" charset="0"/>
                        </a:rPr>
                        <a:t>жоғары</a:t>
                      </a:r>
                      <a:endParaRPr lang="ru-RU" sz="20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shava.kz/uploads/posts/2014-03/thumbs/1395308909_slayd11.jpg"/>
          <p:cNvPicPr>
            <a:picLocks noChangeAspect="1" noChangeArrowheads="1"/>
          </p:cNvPicPr>
          <p:nvPr/>
        </p:nvPicPr>
        <p:blipFill>
          <a:blip r:embed="rId2"/>
          <a:srcRect/>
          <a:stretch>
            <a:fillRect/>
          </a:stretch>
        </p:blipFill>
        <p:spPr bwMode="auto">
          <a:xfrm>
            <a:off x="1118598" y="428604"/>
            <a:ext cx="6739550" cy="5887104"/>
          </a:xfrm>
          <a:prstGeom prst="rect">
            <a:avLst/>
          </a:prstGeom>
          <a:noFill/>
        </p:spPr>
      </p:pic>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109</TotalTime>
  <Words>334</Words>
  <Application>Microsoft Office PowerPoint</Application>
  <PresentationFormat>Экран (4:3)</PresentationFormat>
  <Paragraphs>56</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Эркер</vt:lpstr>
      <vt:lpstr>Тақырыбы: Электромагниттік толқынның  ағзаға әсері.                                                                                Жумагельдина П.Н.</vt:lpstr>
      <vt:lpstr>Жоспары</vt:lpstr>
      <vt:lpstr>Адам ағзасына электір тогімен әсер ету әдістері </vt:lpstr>
      <vt:lpstr>Презентация PowerPoint</vt:lpstr>
      <vt:lpstr>Магнит өрісі</vt:lpstr>
      <vt:lpstr>Магнит өрісінің адам организміне әсері</vt:lpstr>
      <vt:lpstr>Презентация PowerPoint</vt:lpstr>
      <vt:lpstr>Жиілігіне сәйкес ол факторлар былай бөлінеді:</vt:lpstr>
      <vt:lpstr>Презентация PowerPoint</vt:lpstr>
      <vt:lpstr>электрокардиограмма</vt:lpstr>
      <vt:lpstr>Электроэнцефалография</vt:lpstr>
      <vt:lpstr>Гальванизация</vt:lpstr>
      <vt:lpstr>Магнитотерапия</vt:lpstr>
      <vt:lpstr>Қорытынды</vt:lpstr>
      <vt:lpstr>Пайдаланылған әдебиеттер тізімі</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Қожа Ахмет Ясауи атындағы Халықаралық Қазақ-Түрік Университеті. Медицина факультеті.  СӨЖ Тақырыбы:  Адам мүшелерінің электрлік белсенділігін зерттеу әдістері.      Орындаған: Серікбай анар Тобы: ЖМ-112 Қабылдаған: мыңтасова айгүл     Түркістан 2015ж</dc:title>
  <dc:creator>Admin</dc:creator>
  <cp:lastModifiedBy>Бекзат</cp:lastModifiedBy>
  <cp:revision>14</cp:revision>
  <dcterms:created xsi:type="dcterms:W3CDTF">2015-11-01T04:23:06Z</dcterms:created>
  <dcterms:modified xsi:type="dcterms:W3CDTF">2020-03-14T17:36:53Z</dcterms:modified>
</cp:coreProperties>
</file>