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899D2C-74DF-4F66-B83A-4C8735FE82FE}" type="datetimeFigureOut">
              <a:rPr lang="ru-RU" smtClean="0"/>
              <a:pPr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1DD741-E7A5-488B-A386-E5F75C47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ya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80648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sz="2800" dirty="0" smtClean="0"/>
          </a:p>
          <a:p>
            <a:endParaRPr lang="kk-KZ" sz="2800" dirty="0"/>
          </a:p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Ультрадыбыстық </a:t>
            </a:r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зерттеулердің медицинада қолданылуы </a:t>
            </a: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Орындаған: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Жумагельдина П.Н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7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Оның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ерекшелігі</a:t>
            </a:r>
            <a:r>
              <a:rPr lang="ru-RU" dirty="0" smtClean="0">
                <a:latin typeface="Comic Sans MS" pitchFamily="66" charset="0"/>
              </a:rPr>
              <a:t> – </a:t>
            </a:r>
            <a:r>
              <a:rPr lang="ru-RU" dirty="0" err="1" smtClean="0">
                <a:latin typeface="Comic Sans MS" pitchFamily="66" charset="0"/>
              </a:rPr>
              <a:t>қауіпсіз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ешқандай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радиациясы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жоқ</a:t>
            </a:r>
            <a:r>
              <a:rPr lang="ru-RU" dirty="0" smtClean="0">
                <a:latin typeface="Comic Sans MS" pitchFamily="66" charset="0"/>
              </a:rPr>
              <a:t>. Ал </a:t>
            </a:r>
            <a:r>
              <a:rPr lang="ru-RU" dirty="0" err="1" smtClean="0">
                <a:latin typeface="Comic Sans MS" pitchFamily="66" charset="0"/>
              </a:rPr>
              <a:t>ультрадыбыс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қалай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пайда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болады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дегенге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келсек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мысалы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дельфинді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алайық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олар</a:t>
            </a:r>
            <a:r>
              <a:rPr lang="ru-RU" dirty="0" smtClean="0">
                <a:latin typeface="Comic Sans MS" pitchFamily="66" charset="0"/>
              </a:rPr>
              <a:t> аса </a:t>
            </a:r>
            <a:r>
              <a:rPr lang="ru-RU" dirty="0" err="1" smtClean="0">
                <a:latin typeface="Comic Sans MS" pitchFamily="66" charset="0"/>
              </a:rPr>
              <a:t>жоғары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жиілікте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дыбыс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шығаратыны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сондайлық</a:t>
            </a:r>
            <a:r>
              <a:rPr lang="ru-RU" dirty="0" smtClean="0">
                <a:latin typeface="Comic Sans MS" pitchFamily="66" charset="0"/>
              </a:rPr>
              <a:t>, оны </a:t>
            </a:r>
            <a:r>
              <a:rPr lang="ru-RU" dirty="0" err="1" smtClean="0">
                <a:latin typeface="Comic Sans MS" pitchFamily="66" charset="0"/>
              </a:rPr>
              <a:t>адам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құлағы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қабылдай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алмайды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Ұлпадан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тканьнан</a:t>
            </a:r>
            <a:r>
              <a:rPr lang="ru-RU" dirty="0" smtClean="0">
                <a:latin typeface="Comic Sans MS" pitchFamily="66" charset="0"/>
              </a:rPr>
              <a:t>), </a:t>
            </a:r>
            <a:r>
              <a:rPr lang="ru-RU" dirty="0" err="1" smtClean="0">
                <a:latin typeface="Comic Sans MS" pitchFamily="66" charset="0"/>
              </a:rPr>
              <a:t>судан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тікелей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өтіп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шағылысып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қайтады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Яғни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ол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денедегі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өзгерісті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немесе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бөгде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затты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сұйықтық</a:t>
            </a:r>
            <a:r>
              <a:rPr lang="ru-RU" dirty="0" smtClean="0">
                <a:latin typeface="Comic Sans MS" pitchFamily="66" charset="0"/>
              </a:rPr>
              <a:t> па, </a:t>
            </a:r>
            <a:r>
              <a:rPr lang="ru-RU" dirty="0" err="1" smtClean="0">
                <a:latin typeface="Comic Sans MS" pitchFamily="66" charset="0"/>
              </a:rPr>
              <a:t>жоқ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ісік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соны</a:t>
            </a:r>
            <a:r>
              <a:rPr lang="ru-RU" dirty="0" smtClean="0">
                <a:latin typeface="Comic Sans MS" pitchFamily="66" charset="0"/>
              </a:rPr>
              <a:t> экран </a:t>
            </a:r>
            <a:r>
              <a:rPr lang="ru-RU" dirty="0" err="1" smtClean="0">
                <a:latin typeface="Comic Sans MS" pitchFamily="66" charset="0"/>
              </a:rPr>
              <a:t>арқылы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көрсетеді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Мысалы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клиницистер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көзбен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көреді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қолмен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ұстайды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бірақ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ішкі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ағзаға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кіріп</a:t>
            </a:r>
            <a:r>
              <a:rPr lang="ru-RU" dirty="0" smtClean="0">
                <a:latin typeface="Comic Sans MS" pitchFamily="66" charset="0"/>
              </a:rPr>
              <a:t> кете </a:t>
            </a:r>
            <a:r>
              <a:rPr lang="ru-RU" dirty="0" err="1" smtClean="0">
                <a:latin typeface="Comic Sans MS" pitchFamily="66" charset="0"/>
              </a:rPr>
              <a:t>алмайды</a:t>
            </a:r>
            <a:r>
              <a:rPr lang="ru-RU" dirty="0" smtClean="0">
                <a:latin typeface="Comic Sans MS" pitchFamily="66" charset="0"/>
              </a:rPr>
              <a:t>. Ал УДЗ </a:t>
            </a:r>
            <a:r>
              <a:rPr lang="ru-RU" dirty="0" err="1" smtClean="0">
                <a:latin typeface="Comic Sans MS" pitchFamily="66" charset="0"/>
              </a:rPr>
              <a:t>ұлпаға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еркін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кіреді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Міне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дельфиннің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ультра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дыбыстың</a:t>
            </a:r>
            <a:r>
              <a:rPr lang="ru-RU" dirty="0" smtClean="0">
                <a:latin typeface="Comic Sans MS" pitchFamily="66" charset="0"/>
              </a:rPr>
              <a:t> символы </a:t>
            </a:r>
            <a:r>
              <a:rPr lang="ru-RU" dirty="0" err="1" smtClean="0">
                <a:latin typeface="Comic Sans MS" pitchFamily="66" charset="0"/>
              </a:rPr>
              <a:t>болып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табылатыны</a:t>
            </a:r>
            <a:r>
              <a:rPr lang="ru-RU" dirty="0" smtClean="0">
                <a:latin typeface="Comic Sans MS" pitchFamily="66" charset="0"/>
              </a:rPr>
              <a:t> да </a:t>
            </a:r>
            <a:r>
              <a:rPr lang="ru-RU" dirty="0" err="1" smtClean="0">
                <a:latin typeface="Comic Sans MS" pitchFamily="66" charset="0"/>
              </a:rPr>
              <a:t>содан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293096"/>
            <a:ext cx="561662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313779"/>
            <a:ext cx="4016375" cy="3730379"/>
          </a:xfrm>
        </p:spPr>
      </p:pic>
      <p:sp>
        <p:nvSpPr>
          <p:cNvPr id="5" name="Заголовок 1"/>
          <p:cNvSpPr>
            <a:spLocks noGrp="1"/>
          </p:cNvSpPr>
          <p:nvPr>
            <p:ph type="body" sz="half" idx="2"/>
          </p:nvPr>
        </p:nvSpPr>
        <p:spPr>
          <a:xfrm>
            <a:off x="457200" y="659854"/>
            <a:ext cx="3008313" cy="5505450"/>
          </a:xfrm>
        </p:spPr>
        <p:txBody>
          <a:bodyPr>
            <a:normAutofit/>
          </a:bodyPr>
          <a:lstStyle/>
          <a:p>
            <a:r>
              <a:rPr lang="ru-RU" sz="1800" b="1" dirty="0" err="1" smtClean="0">
                <a:latin typeface="Comic Sans MS" pitchFamily="66" charset="0"/>
              </a:rPr>
              <a:t>Бүгінгі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күндегі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ультрадыбыстық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зерттеудің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мүмкіндігі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қандай</a:t>
            </a:r>
            <a:r>
              <a:rPr lang="ru-RU" sz="1800" b="1" dirty="0" smtClean="0">
                <a:latin typeface="Comic Sans MS" pitchFamily="66" charset="0"/>
              </a:rPr>
              <a:t> </a:t>
            </a:r>
            <a:r>
              <a:rPr lang="ru-RU" sz="1800" b="1" dirty="0" err="1" smtClean="0">
                <a:latin typeface="Comic Sans MS" pitchFamily="66" charset="0"/>
              </a:rPr>
              <a:t>деңгейде</a:t>
            </a:r>
            <a:r>
              <a:rPr lang="ru-RU" sz="1800" b="1" dirty="0" smtClean="0">
                <a:latin typeface="Comic Sans MS" pitchFamily="66" charset="0"/>
              </a:rPr>
              <a:t>? </a:t>
            </a:r>
          </a:p>
          <a:p>
            <a:endParaRPr lang="ru-RU" sz="1800" dirty="0">
              <a:latin typeface="Comic Sans MS" pitchFamily="66" charset="0"/>
            </a:endParaRPr>
          </a:p>
          <a:p>
            <a:r>
              <a:rPr lang="ru-RU" sz="1800" dirty="0" err="1" smtClean="0">
                <a:latin typeface="Comic Sans MS" pitchFamily="66" charset="0"/>
              </a:rPr>
              <a:t>Мүмкіндігі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өте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зор</a:t>
            </a:r>
            <a:r>
              <a:rPr lang="ru-RU" sz="1800" dirty="0" smtClean="0">
                <a:latin typeface="Comic Sans MS" pitchFamily="66" charset="0"/>
              </a:rPr>
              <a:t>. </a:t>
            </a:r>
            <a:r>
              <a:rPr lang="ru-RU" sz="1800" dirty="0" err="1" smtClean="0">
                <a:latin typeface="Comic Sans MS" pitchFamily="66" charset="0"/>
              </a:rPr>
              <a:t>Әсіресе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акушерлік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салада</a:t>
            </a:r>
            <a:r>
              <a:rPr lang="ru-RU" sz="1800" dirty="0" smtClean="0">
                <a:latin typeface="Comic Sans MS" pitchFamily="66" charset="0"/>
              </a:rPr>
              <a:t>. </a:t>
            </a:r>
            <a:r>
              <a:rPr lang="ru-RU" sz="1800" dirty="0" err="1" smtClean="0">
                <a:latin typeface="Comic Sans MS" pitchFamily="66" charset="0"/>
              </a:rPr>
              <a:t>Ондағы</a:t>
            </a:r>
            <a:r>
              <a:rPr lang="ru-RU" sz="1800" dirty="0" smtClean="0">
                <a:latin typeface="Comic Sans MS" pitchFamily="66" charset="0"/>
              </a:rPr>
              <a:t> УДЗ-</a:t>
            </a:r>
            <a:r>
              <a:rPr lang="ru-RU" sz="1800" dirty="0" err="1" smtClean="0">
                <a:latin typeface="Comic Sans MS" pitchFamily="66" charset="0"/>
              </a:rPr>
              <a:t>ның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басты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міндеті</a:t>
            </a:r>
            <a:r>
              <a:rPr lang="ru-RU" sz="1800" dirty="0" smtClean="0">
                <a:latin typeface="Comic Sans MS" pitchFamily="66" charset="0"/>
              </a:rPr>
              <a:t> – бала </a:t>
            </a:r>
            <a:r>
              <a:rPr lang="ru-RU" sz="1800" dirty="0" err="1" smtClean="0">
                <a:latin typeface="Comic Sans MS" pitchFamily="66" charset="0"/>
              </a:rPr>
              <a:t>ана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құрсағында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пайда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болғаннан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бастап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тоғыз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айға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дейінгі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денсаулығын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бақылап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іштен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туа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біткен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кемшілікті</a:t>
            </a:r>
            <a:r>
              <a:rPr lang="ru-RU" sz="1800" dirty="0" smtClean="0">
                <a:latin typeface="Comic Sans MS" pitchFamily="66" charset="0"/>
              </a:rPr>
              <a:t>, </a:t>
            </a:r>
            <a:r>
              <a:rPr lang="ru-RU" sz="1800" dirty="0" err="1" smtClean="0">
                <a:latin typeface="Comic Sans MS" pitchFamily="66" charset="0"/>
              </a:rPr>
              <a:t>ағзадағы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өзгерістерді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қолмен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қойғандай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анықтайды</a:t>
            </a:r>
            <a:r>
              <a:rPr lang="ru-RU" sz="1800" dirty="0" smtClean="0">
                <a:latin typeface="Comic Sans MS" pitchFamily="66" charset="0"/>
              </a:rPr>
              <a:t>.</a:t>
            </a:r>
            <a:endParaRPr lang="ru-RU" sz="1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7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Comic Sans MS" pitchFamily="66" charset="0"/>
              </a:rPr>
              <a:t>Ультрадыбысты</a:t>
            </a:r>
            <a:r>
              <a:rPr lang="ru-RU" sz="2000" dirty="0" smtClean="0">
                <a:latin typeface="Comic Sans MS" pitchFamily="66" charset="0"/>
              </a:rPr>
              <a:t> аппаратура </a:t>
            </a:r>
            <a:r>
              <a:rPr lang="ru-RU" sz="2000" dirty="0" err="1" smtClean="0">
                <a:latin typeface="Comic Sans MS" pitchFamily="66" charset="0"/>
              </a:rPr>
              <a:t>медицинада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кеңінен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қолданылуда</a:t>
            </a:r>
            <a:r>
              <a:rPr lang="ru-RU" sz="2000" dirty="0" smtClean="0">
                <a:latin typeface="Comic Sans MS" pitchFamily="66" charset="0"/>
              </a:rPr>
              <a:t>. </a:t>
            </a:r>
          </a:p>
          <a:p>
            <a:r>
              <a:rPr lang="ru-RU" sz="2000" dirty="0" err="1" smtClean="0">
                <a:latin typeface="Comic Sans MS" pitchFamily="66" charset="0"/>
              </a:rPr>
              <a:t>Терапияда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жоғары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жиілікті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ультрадыбысты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қолдану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өткен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ғасырдың</a:t>
            </a:r>
            <a:r>
              <a:rPr lang="ru-RU" sz="2000" dirty="0" smtClean="0">
                <a:latin typeface="Comic Sans MS" pitchFamily="66" charset="0"/>
              </a:rPr>
              <a:t> 40-50 </a:t>
            </a:r>
            <a:r>
              <a:rPr lang="ru-RU" sz="2000" dirty="0" err="1" smtClean="0">
                <a:latin typeface="Comic Sans MS" pitchFamily="66" charset="0"/>
              </a:rPr>
              <a:t>жылдарынан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басталды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Емдік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үрдісте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ультрадыбысты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қолданатын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жаңа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бағыт</a:t>
            </a:r>
            <a:r>
              <a:rPr lang="ru-RU" sz="2000" dirty="0" smtClean="0">
                <a:latin typeface="Comic Sans MS" pitchFamily="66" charset="0"/>
              </a:rPr>
              <a:t> – </a:t>
            </a:r>
            <a:r>
              <a:rPr lang="ru-RU" sz="2000" dirty="0" err="1" smtClean="0">
                <a:solidFill>
                  <a:srgbClr val="FF0000"/>
                </a:solidFill>
                <a:latin typeface="Comic Sans MS" pitchFamily="66" charset="0"/>
              </a:rPr>
              <a:t>ультрадыбысты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 хирургия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ол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хирургиялық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әдістерден</a:t>
            </a:r>
            <a:r>
              <a:rPr lang="ru-RU" sz="2000" dirty="0" smtClean="0">
                <a:latin typeface="Comic Sans MS" pitchFamily="66" charset="0"/>
              </a:rPr>
              <a:t> операция </a:t>
            </a:r>
            <a:r>
              <a:rPr lang="ru-RU" sz="2000" dirty="0" err="1" smtClean="0">
                <a:latin typeface="Comic Sans MS" pitchFamily="66" charset="0"/>
              </a:rPr>
              <a:t>кезінде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тіндердің</a:t>
            </a:r>
            <a:r>
              <a:rPr lang="ru-RU" sz="2000" dirty="0" smtClean="0">
                <a:latin typeface="Comic Sans MS" pitchFamily="66" charset="0"/>
              </a:rPr>
              <a:t> аз </a:t>
            </a:r>
            <a:r>
              <a:rPr lang="ru-RU" sz="2000" dirty="0" err="1" smtClean="0">
                <a:latin typeface="Comic Sans MS" pitchFamily="66" charset="0"/>
              </a:rPr>
              <a:t>ғана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жарақатталуымен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ерекшеленеді</a:t>
            </a:r>
            <a:r>
              <a:rPr lang="ru-RU" sz="2000" dirty="0" smtClean="0">
                <a:latin typeface="Comic Sans MS" pitchFamily="66" charset="0"/>
              </a:rPr>
              <a:t>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183" y="3212976"/>
            <a:ext cx="4978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8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7344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Медицина </a:t>
            </a:r>
            <a:r>
              <a:rPr lang="ru-RU" sz="2400" dirty="0" err="1" smtClean="0">
                <a:latin typeface="Comic Sans MS" pitchFamily="66" charset="0"/>
              </a:rPr>
              <a:t>қызметкерлері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ультрадыбысты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аппаратурамен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жұмыс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істеу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барысында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бірқатар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факторлар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кешенінің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әсеріне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ұшырайды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олардың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ішінде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жетекші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орынды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интенсивтілігі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төмен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төмен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және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жоғары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жиілікті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жанаспалы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ультрадыбыс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алады</a:t>
            </a:r>
            <a:r>
              <a:rPr lang="ru-RU" sz="2400" dirty="0" smtClean="0">
                <a:latin typeface="Comic Sans MS" pitchFamily="66" charset="0"/>
              </a:rPr>
              <a:t>. </a:t>
            </a:r>
            <a:r>
              <a:rPr lang="ru-RU" sz="2400" dirty="0" err="1" smtClean="0">
                <a:latin typeface="Comic Sans MS" pitchFamily="66" charset="0"/>
              </a:rPr>
              <a:t>Сонымен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қатар</a:t>
            </a:r>
            <a:r>
              <a:rPr lang="ru-RU" sz="2400" dirty="0" smtClean="0">
                <a:latin typeface="Comic Sans MS" pitchFamily="66" charset="0"/>
              </a:rPr>
              <a:t>, осы </a:t>
            </a:r>
            <a:r>
              <a:rPr lang="ru-RU" sz="2400" dirty="0" err="1" smtClean="0">
                <a:latin typeface="Comic Sans MS" pitchFamily="66" charset="0"/>
              </a:rPr>
              <a:t>факторлар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кешенінің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қатарына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ауалы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ультрадыбыс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білек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және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жоғары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иық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белдеуі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бұлшықеттерінің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күштенуі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қолдың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тері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қабатын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ластайтын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жанаспалы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жағындылар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жүйкелік-эмоционалды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күштену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және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т.б</a:t>
            </a:r>
            <a:r>
              <a:rPr lang="ru-RU" sz="2400" dirty="0" smtClean="0">
                <a:latin typeface="Comic Sans MS" pitchFamily="66" charset="0"/>
              </a:rPr>
              <a:t>. </a:t>
            </a:r>
            <a:r>
              <a:rPr lang="ru-RU" sz="2400" dirty="0" err="1" smtClean="0">
                <a:latin typeface="Comic Sans MS" pitchFamily="66" charset="0"/>
              </a:rPr>
              <a:t>кіреді</a:t>
            </a:r>
            <a:r>
              <a:rPr lang="ru-RU" sz="2400" dirty="0" smtClean="0">
                <a:latin typeface="Comic Sans MS" pitchFamily="66" charset="0"/>
              </a:rPr>
              <a:t>.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err="1" smtClean="0">
                <a:latin typeface="Comic Sans MS" pitchFamily="66" charset="0"/>
              </a:rPr>
              <a:t>Ультрадыбысты</a:t>
            </a:r>
            <a:r>
              <a:rPr lang="ru-RU" sz="2400" dirty="0" smtClean="0">
                <a:latin typeface="Comic Sans MS" pitchFamily="66" charset="0"/>
              </a:rPr>
              <a:t> диагностика </a:t>
            </a:r>
            <a:r>
              <a:rPr lang="ru-RU" sz="2400" dirty="0" err="1" smtClean="0">
                <a:latin typeface="Comic Sans MS" pitchFamily="66" charset="0"/>
              </a:rPr>
              <a:t>кабинеттеріндегі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еңбек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жағдайын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зерттеу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персоналдың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жұмыс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күнінің</a:t>
            </a:r>
            <a:r>
              <a:rPr lang="ru-RU" sz="2400" dirty="0" smtClean="0">
                <a:latin typeface="Comic Sans MS" pitchFamily="66" charset="0"/>
              </a:rPr>
              <a:t> 85-95%-да </a:t>
            </a:r>
            <a:r>
              <a:rPr lang="ru-RU" sz="2400" dirty="0" err="1" smtClean="0">
                <a:latin typeface="Comic Sans MS" pitchFamily="66" charset="0"/>
              </a:rPr>
              <a:t>жоғары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жиілікті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интенсивтілігі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төмен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жанаспалы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ультрадыбыстың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әсеріне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ұшырайтынын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анықтауға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мүмкіндік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берді</a:t>
            </a:r>
            <a:r>
              <a:rPr lang="ru-RU" sz="2400" dirty="0" smtClean="0">
                <a:latin typeface="Comic Sans MS" pitchFamily="66" charset="0"/>
              </a:rPr>
              <a:t>. </a:t>
            </a:r>
            <a:r>
              <a:rPr lang="ru-RU" sz="2400" dirty="0" err="1" smtClean="0">
                <a:latin typeface="Comic Sans MS" pitchFamily="66" charset="0"/>
              </a:rPr>
              <a:t>Соның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ішінде</a:t>
            </a:r>
            <a:r>
              <a:rPr lang="ru-RU" sz="2400" dirty="0" smtClean="0">
                <a:latin typeface="Comic Sans MS" pitchFamily="66" charset="0"/>
              </a:rPr>
              <a:t>, </a:t>
            </a:r>
            <a:r>
              <a:rPr lang="ru-RU" sz="2400" dirty="0" err="1" smtClean="0">
                <a:latin typeface="Comic Sans MS" pitchFamily="66" charset="0"/>
              </a:rPr>
              <a:t>әсер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ететін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деңгей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Comic Sans MS" pitchFamily="66" charset="0"/>
              </a:rPr>
              <a:t>ультрадыбысты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дефектоскопия </a:t>
            </a:r>
            <a:r>
              <a:rPr lang="ru-RU" sz="2400" dirty="0" err="1" smtClean="0">
                <a:latin typeface="Comic Sans MS" pitchFamily="66" charset="0"/>
              </a:rPr>
              <a:t>операторларында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анықталатын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деңгейге</a:t>
            </a:r>
            <a:r>
              <a:rPr lang="ru-RU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тең</a:t>
            </a:r>
            <a:r>
              <a:rPr lang="ru-RU" sz="2400" dirty="0" smtClean="0">
                <a:latin typeface="Comic Sans MS" pitchFamily="66" charset="0"/>
              </a:rPr>
              <a:t>.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1726"/>
            <a:ext cx="9144000" cy="581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Comic Sans MS" pitchFamily="66" charset="0"/>
              </a:rPr>
              <a:t>    Пайдаланылған әдебиеттер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 pitchFamily="66" charset="0"/>
                <a:hlinkClick r:id="rId2"/>
              </a:rPr>
              <a:t>www.Wikipediya.ru</a:t>
            </a:r>
            <a:endParaRPr lang="en-US" sz="32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Comic Sans MS" pitchFamily="66" charset="0"/>
              </a:rPr>
              <a:t>www.google.ru</a:t>
            </a:r>
            <a:r>
              <a:rPr lang="kk-KZ" sz="3200" dirty="0" smtClean="0">
                <a:latin typeface="Comic Sans MS" pitchFamily="66" charset="0"/>
              </a:rPr>
              <a:t> </a:t>
            </a:r>
            <a:endParaRPr lang="en-US" sz="3200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ru-RU" sz="3200" dirty="0" err="1" smtClean="0">
                <a:latin typeface="Comic Sans MS" pitchFamily="66" charset="0"/>
              </a:rPr>
              <a:t>Медициналық</a:t>
            </a:r>
            <a:r>
              <a:rPr lang="ru-RU" sz="3200" dirty="0" smtClean="0">
                <a:latin typeface="Comic Sans MS" pitchFamily="66" charset="0"/>
              </a:rPr>
              <a:t> биофизика-</a:t>
            </a:r>
            <a:r>
              <a:rPr lang="ru-RU" sz="3200" dirty="0" err="1" smtClean="0">
                <a:latin typeface="Comic Sans MS" pitchFamily="66" charset="0"/>
              </a:rPr>
              <a:t>Бират</a:t>
            </a:r>
            <a:r>
              <a:rPr lang="ru-RU" sz="3200" dirty="0" smtClean="0">
                <a:latin typeface="Comic Sans MS" pitchFamily="66" charset="0"/>
              </a:rPr>
              <a:t> </a:t>
            </a:r>
            <a:r>
              <a:rPr lang="ru-RU" sz="3200" dirty="0" err="1" smtClean="0">
                <a:latin typeface="Comic Sans MS" pitchFamily="66" charset="0"/>
              </a:rPr>
              <a:t>Көшенов</a:t>
            </a:r>
            <a:endParaRPr lang="kk-KZ" sz="32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56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</a:t>
            </a:r>
          </a:p>
          <a:p>
            <a:pPr marL="342900" indent="-342900">
              <a:buFont typeface="+mj-lt"/>
              <a:buAutoNum type="arabicPeriod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Ультрадыбыстық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ндег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дыбыстық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льтрадыбыстық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зерттеулердің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қолданылуы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49" y="332656"/>
            <a:ext cx="79208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Кіріспе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денесін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сканерлеу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Сүйек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май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бұлшық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еттер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түрліше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шағылдырады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Электр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импульстеріне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түрлендірілген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шағылған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толқындар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кескін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жолымен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сырқат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денесіндегі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ауытқулар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қатерлі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ісіктер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мүшелері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пішінінің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өзгерулері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тастар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ұнтакталады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металдарды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кесу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дәнекерлеу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нерв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сапасының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бас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ауруын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тудырады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құлақ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естімей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қалуы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Ультрадыбыстарды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дельфиндер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иттер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жарқанаттар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тіршілік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иелері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жарқанаттың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гидролокаторлары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есептелетін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гидролокаторлармен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салыстырғанда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мүлтіксіз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жетілген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0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20688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ultra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шектен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үстінде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құлағына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кГц-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серпімді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толқындар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Ультрадыбысты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жарғанаттар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балықтар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жәндіктер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852937"/>
            <a:ext cx="453650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тербеліс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 Гц-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толқындары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құлағы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қабылдамайды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5 Гц-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Гц-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инфрадыбыстар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бауырдың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асқазанның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көкбауырдың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тербеліс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амплитудаларын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көкірек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қуысында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ауыртпалық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туғызады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 12—14 Гц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жиіліктерде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құлақта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шуыл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Инфрадыбыстардың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организміне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кеңінен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таппаған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293096"/>
            <a:ext cx="3528392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20688"/>
            <a:ext cx="7128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Инфрадыбыстар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ағзадағы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тамыр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тыныс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жүйелерінің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кохлеовестибулярлы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анализаторлар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қызметтерінің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бұзылулары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инфрадыбыстардың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ұзақтықтарына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жиілігіне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тітіркендіргіш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жүйенің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вестибулярлы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жүрек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тамыр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инфрадыбыстарға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сезімтал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dirty="0" err="1" smtClean="0">
                <a:latin typeface="Comic Sans MS" pitchFamily="66" charset="0"/>
              </a:rPr>
              <a:t>Ультрадыбыс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толқындарының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басты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ерекшелігі</a:t>
            </a:r>
            <a:r>
              <a:rPr lang="ru-RU" dirty="0" smtClean="0">
                <a:latin typeface="Comic Sans MS" pitchFamily="66" charset="0"/>
              </a:rPr>
              <a:t> — </a:t>
            </a:r>
            <a:r>
              <a:rPr lang="ru-RU" dirty="0" err="1" smtClean="0">
                <a:latin typeface="Comic Sans MS" pitchFamily="66" charset="0"/>
              </a:rPr>
              <a:t>оларды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дыбыс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көзінен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белгілі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бір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бағытта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таралатындай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етіп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бағыттауға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болады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err="1" smtClean="0">
                <a:latin typeface="Comic Sans MS" pitchFamily="66" charset="0"/>
              </a:rPr>
              <a:t>Дыбыстың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шағылу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құбылысына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теңіз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тереңдігін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өлшеуге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арналған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құрал</a:t>
            </a:r>
            <a:r>
              <a:rPr lang="ru-RU" dirty="0" smtClean="0">
                <a:latin typeface="Comic Sans MS" pitchFamily="66" charset="0"/>
              </a:rPr>
              <a:t> — </a:t>
            </a:r>
            <a:r>
              <a:rPr lang="ru-RU" dirty="0" err="1" smtClean="0">
                <a:latin typeface="Comic Sans MS" pitchFamily="66" charset="0"/>
              </a:rPr>
              <a:t>эхолоттың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және</a:t>
            </a:r>
            <a:r>
              <a:rPr lang="ru-RU" dirty="0" smtClean="0">
                <a:latin typeface="Comic Sans MS" pitchFamily="66" charset="0"/>
              </a:rPr>
              <a:t> су </a:t>
            </a:r>
            <a:r>
              <a:rPr lang="ru-RU" dirty="0" err="1" smtClean="0">
                <a:latin typeface="Comic Sans MS" pitchFamily="66" charset="0"/>
              </a:rPr>
              <a:t>астындағы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нысаналарды</a:t>
            </a:r>
            <a:r>
              <a:rPr lang="ru-RU" dirty="0" smtClean="0">
                <a:latin typeface="Comic Sans MS" pitchFamily="66" charset="0"/>
              </a:rPr>
              <a:t> табу </a:t>
            </a:r>
            <a:r>
              <a:rPr lang="ru-RU" dirty="0" err="1" smtClean="0">
                <a:latin typeface="Comic Sans MS" pitchFamily="66" charset="0"/>
              </a:rPr>
              <a:t>үшін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қолданылатын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сонардың</a:t>
            </a:r>
            <a:r>
              <a:rPr lang="ru-RU" dirty="0" smtClean="0">
                <a:latin typeface="Comic Sans MS" pitchFamily="66" charset="0"/>
              </a:rPr>
              <a:t> (лат. </a:t>
            </a:r>
            <a:r>
              <a:rPr lang="en-US" dirty="0" smtClean="0">
                <a:latin typeface="Comic Sans MS" pitchFamily="66" charset="0"/>
              </a:rPr>
              <a:t>sound navigation and ranging — "</a:t>
            </a:r>
            <a:r>
              <a:rPr lang="ru-RU" dirty="0" err="1" smtClean="0">
                <a:latin typeface="Comic Sans MS" pitchFamily="66" charset="0"/>
              </a:rPr>
              <a:t>дыбыстық</a:t>
            </a:r>
            <a:r>
              <a:rPr lang="ru-RU" dirty="0" smtClean="0">
                <a:latin typeface="Comic Sans MS" pitchFamily="66" charset="0"/>
              </a:rPr>
              <a:t> навигация </a:t>
            </a:r>
            <a:r>
              <a:rPr lang="ru-RU" dirty="0" err="1" smtClean="0">
                <a:latin typeface="Comic Sans MS" pitchFamily="66" charset="0"/>
              </a:rPr>
              <a:t>және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кашықтықты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өлшеу</a:t>
            </a:r>
            <a:r>
              <a:rPr lang="ru-RU" dirty="0" smtClean="0">
                <a:latin typeface="Comic Sans MS" pitchFamily="66" charset="0"/>
              </a:rPr>
              <a:t>" </a:t>
            </a:r>
            <a:r>
              <a:rPr lang="ru-RU" dirty="0" err="1" smtClean="0">
                <a:latin typeface="Comic Sans MS" pitchFamily="66" charset="0"/>
              </a:rPr>
              <a:t>деген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сездерден</a:t>
            </a:r>
            <a:r>
              <a:rPr lang="ru-RU" dirty="0" smtClean="0">
                <a:latin typeface="Comic Sans MS" pitchFamily="66" charset="0"/>
              </a:rPr>
              <a:t>) </a:t>
            </a:r>
            <a:r>
              <a:rPr lang="ru-RU" dirty="0" err="1" smtClean="0">
                <a:latin typeface="Comic Sans MS" pitchFamily="66" charset="0"/>
              </a:rPr>
              <a:t>құрылысы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негізделген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996952"/>
            <a:ext cx="5184576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Comic Sans MS" pitchFamily="66" charset="0"/>
              </a:rPr>
              <a:t>Бүгінгі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таңда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медицинада</a:t>
            </a:r>
            <a:r>
              <a:rPr lang="ru-RU" dirty="0" smtClean="0">
                <a:latin typeface="Comic Sans MS" pitchFamily="66" charset="0"/>
              </a:rPr>
              <a:t> диагноз </a:t>
            </a:r>
            <a:r>
              <a:rPr lang="ru-RU" dirty="0" err="1" smtClean="0">
                <a:latin typeface="Comic Sans MS" pitchFamily="66" charset="0"/>
              </a:rPr>
              <a:t>қоюда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err="1" smtClean="0">
                <a:latin typeface="Comic Sans MS" pitchFamily="66" charset="0"/>
              </a:rPr>
              <a:t>небір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err="1" smtClean="0">
                <a:latin typeface="Comic Sans MS" pitchFamily="66" charset="0"/>
              </a:rPr>
              <a:t>диагностикалық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құрылғылар</a:t>
            </a:r>
            <a:r>
              <a:rPr lang="ru-RU" dirty="0" smtClean="0">
                <a:latin typeface="Comic Sans MS" pitchFamily="66" charset="0"/>
              </a:rPr>
              <a:t>,  </a:t>
            </a:r>
            <a:r>
              <a:rPr lang="ru-RU" dirty="0" err="1" smtClean="0">
                <a:latin typeface="Comic Sans MS" pitchFamily="66" charset="0"/>
              </a:rPr>
              <a:t>жаңа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технологиялар</a:t>
            </a:r>
            <a:r>
              <a:rPr lang="ru-RU" dirty="0" smtClean="0">
                <a:latin typeface="Comic Sans MS" pitchFamily="66" charset="0"/>
              </a:rPr>
              <a:t> бар </a:t>
            </a:r>
            <a:r>
              <a:rPr lang="ru-RU" dirty="0" err="1" smtClean="0">
                <a:latin typeface="Comic Sans MS" pitchFamily="66" charset="0"/>
              </a:rPr>
              <a:t>десек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соның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бірі</a:t>
            </a:r>
            <a:r>
              <a:rPr lang="ru-RU" dirty="0" smtClean="0">
                <a:latin typeface="Comic Sans MS" pitchFamily="66" charset="0"/>
              </a:rPr>
              <a:t> –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ультрадыбыстық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Comic Sans MS" pitchFamily="66" charset="0"/>
              </a:rPr>
              <a:t>зерттеу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яғни</a:t>
            </a:r>
            <a:r>
              <a:rPr lang="ru-RU" dirty="0" smtClean="0">
                <a:latin typeface="Comic Sans MS" pitchFamily="66" charset="0"/>
              </a:rPr>
              <a:t> УДЗ (УЗИ).</a:t>
            </a:r>
          </a:p>
          <a:p>
            <a:r>
              <a:rPr lang="ru-RU" dirty="0" smtClean="0">
                <a:latin typeface="Comic Sans MS" pitchFamily="66" charset="0"/>
              </a:rPr>
              <a:t>УДЗ – диагноз </a:t>
            </a:r>
            <a:r>
              <a:rPr lang="ru-RU" dirty="0" err="1" smtClean="0">
                <a:latin typeface="Comic Sans MS" pitchFamily="66" charset="0"/>
              </a:rPr>
              <a:t>қою</a:t>
            </a:r>
            <a:r>
              <a:rPr lang="ru-RU" dirty="0" smtClean="0">
                <a:latin typeface="Comic Sans MS" pitchFamily="66" charset="0"/>
              </a:rPr>
              <a:t> мен </a:t>
            </a:r>
            <a:r>
              <a:rPr lang="ru-RU" dirty="0" err="1" smtClean="0">
                <a:latin typeface="Comic Sans MS" pitchFamily="66" charset="0"/>
              </a:rPr>
              <a:t>емдеу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әдісін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таңдауда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өте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маңызды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рөл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атқарады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5976663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60050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err="1" smtClean="0">
                <a:latin typeface="Comic Sans MS" pitchFamily="66" charset="0"/>
              </a:rPr>
              <a:t>Бұл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жоғары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деңгейде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ақпарат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беретін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және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err="1" smtClean="0">
                <a:latin typeface="Comic Sans MS" pitchFamily="66" charset="0"/>
              </a:rPr>
              <a:t>қауіпсіз</a:t>
            </a:r>
            <a:r>
              <a:rPr lang="ru-RU" dirty="0" smtClean="0">
                <a:latin typeface="Comic Sans MS" pitchFamily="66" charset="0"/>
              </a:rPr>
              <a:t>  </a:t>
            </a:r>
            <a:r>
              <a:rPr lang="ru-RU" dirty="0" err="1" smtClean="0">
                <a:latin typeface="Comic Sans MS" pitchFamily="66" charset="0"/>
              </a:rPr>
              <a:t>зерттеу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әдісі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err="1">
                <a:latin typeface="Comic Sans MS" pitchFamily="66" charset="0"/>
              </a:rPr>
              <a:t>Б</a:t>
            </a:r>
            <a:r>
              <a:rPr lang="ru-RU" dirty="0" err="1" smtClean="0">
                <a:latin typeface="Comic Sans MS" pitchFamily="66" charset="0"/>
              </a:rPr>
              <a:t>үгінде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көпшілігіміз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«УЗИ» </a:t>
            </a:r>
            <a:r>
              <a:rPr lang="ru-RU" dirty="0" err="1" smtClean="0">
                <a:latin typeface="Comic Sans MS" pitchFamily="66" charset="0"/>
              </a:rPr>
              <a:t>деп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атап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кеткен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ультрадыбыстық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зерттеудің</a:t>
            </a:r>
            <a:r>
              <a:rPr lang="ru-RU" dirty="0" smtClean="0">
                <a:latin typeface="Comic Sans MS" pitchFamily="66" charset="0"/>
              </a:rPr>
              <a:t> диагноз </a:t>
            </a:r>
            <a:r>
              <a:rPr lang="ru-RU" dirty="0" err="1" smtClean="0">
                <a:latin typeface="Comic Sans MS" pitchFamily="66" charset="0"/>
              </a:rPr>
              <a:t>қоюдағы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қаншалықты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дәлдігі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нақтылығы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қауіпсіздігі</a:t>
            </a:r>
            <a:r>
              <a:rPr lang="ru-RU" dirty="0" smtClean="0">
                <a:latin typeface="Comic Sans MS" pitchFamily="66" charset="0"/>
              </a:rPr>
              <a:t>, </a:t>
            </a:r>
          </a:p>
          <a:p>
            <a:r>
              <a:rPr lang="ru-RU" dirty="0" err="1" smtClean="0">
                <a:latin typeface="Comic Sans MS" pitchFamily="66" charset="0"/>
              </a:rPr>
              <a:t>сондай-ақ</a:t>
            </a:r>
            <a:r>
              <a:rPr lang="ru-RU" dirty="0" smtClean="0">
                <a:latin typeface="Comic Sans MS" pitchFamily="66" charset="0"/>
              </a:rPr>
              <a:t> рентген </a:t>
            </a:r>
            <a:r>
              <a:rPr lang="ru-RU" dirty="0" err="1" smtClean="0">
                <a:latin typeface="Comic Sans MS" pitchFamily="66" charset="0"/>
              </a:rPr>
              <a:t>аппаратынан</a:t>
            </a:r>
            <a:r>
              <a:rPr lang="ru-RU" dirty="0" smtClean="0">
                <a:latin typeface="Comic Sans MS" pitchFamily="66" charset="0"/>
              </a:rPr>
              <a:t> УДЗ-</a:t>
            </a:r>
            <a:r>
              <a:rPr lang="ru-RU" dirty="0" err="1" smtClean="0">
                <a:latin typeface="Comic Sans MS" pitchFamily="66" charset="0"/>
              </a:rPr>
              <a:t>ның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ерекшелігі</a:t>
            </a:r>
            <a:r>
              <a:rPr lang="ru-RU" dirty="0" smtClean="0">
                <a:latin typeface="Comic Sans MS" pitchFamily="66" charset="0"/>
              </a:rPr>
              <a:t> мен </a:t>
            </a:r>
            <a:r>
              <a:rPr lang="ru-RU" dirty="0" err="1" smtClean="0">
                <a:latin typeface="Comic Sans MS" pitchFamily="66" charset="0"/>
              </a:rPr>
              <a:t>артықшылығы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smtClean="0"/>
              <a:t>. </a:t>
            </a:r>
          </a:p>
          <a:p>
            <a:r>
              <a:rPr lang="ru-RU" dirty="0" err="1" smtClean="0">
                <a:latin typeface="Comic Sans MS" pitchFamily="66" charset="0"/>
              </a:rPr>
              <a:t>Жұмысымызды</a:t>
            </a:r>
            <a:r>
              <a:rPr lang="ru-RU" dirty="0" smtClean="0">
                <a:latin typeface="Comic Sans MS" pitchFamily="66" charset="0"/>
              </a:rPr>
              <a:t> рентген </a:t>
            </a:r>
            <a:r>
              <a:rPr lang="ru-RU" dirty="0" err="1" smtClean="0">
                <a:latin typeface="Comic Sans MS" pitchFamily="66" charset="0"/>
              </a:rPr>
              <a:t>сәулесінен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бастасақ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ол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иондалған</a:t>
            </a:r>
            <a:r>
              <a:rPr lang="ru-RU" dirty="0" smtClean="0">
                <a:latin typeface="Comic Sans MS" pitchFamily="66" charset="0"/>
              </a:rPr>
              <a:t> радиация, </a:t>
            </a:r>
            <a:r>
              <a:rPr lang="ru-RU" dirty="0" err="1" smtClean="0">
                <a:latin typeface="Comic Sans MS" pitchFamily="66" charset="0"/>
              </a:rPr>
              <a:t>оның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адам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ағзасына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зияны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жоқ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емес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Демек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рентгенге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кез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келген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жағдайда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түсе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беруге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кеңес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берілмейді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Сондықтан</a:t>
            </a:r>
            <a:r>
              <a:rPr lang="ru-RU" dirty="0" smtClean="0">
                <a:latin typeface="Comic Sans MS" pitchFamily="66" charset="0"/>
              </a:rPr>
              <a:t> да </a:t>
            </a:r>
            <a:r>
              <a:rPr lang="ru-RU" dirty="0" err="1" smtClean="0">
                <a:latin typeface="Comic Sans MS" pitchFamily="66" charset="0"/>
              </a:rPr>
              <a:t>қазіргі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медицинада</a:t>
            </a:r>
            <a:r>
              <a:rPr lang="ru-RU" dirty="0" smtClean="0">
                <a:latin typeface="Comic Sans MS" pitchFamily="66" charset="0"/>
              </a:rPr>
              <a:t> УДЗ </a:t>
            </a:r>
            <a:r>
              <a:rPr lang="ru-RU" dirty="0" err="1" smtClean="0">
                <a:latin typeface="Comic Sans MS" pitchFamily="66" charset="0"/>
              </a:rPr>
              <a:t>кеңінен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қолданылады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</TotalTime>
  <Words>774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Бекзат</cp:lastModifiedBy>
  <cp:revision>15</cp:revision>
  <dcterms:created xsi:type="dcterms:W3CDTF">2012-12-21T11:07:42Z</dcterms:created>
  <dcterms:modified xsi:type="dcterms:W3CDTF">2020-03-14T17:43:26Z</dcterms:modified>
</cp:coreProperties>
</file>