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39"/>
  </p:notesMasterIdLst>
  <p:sldIdLst>
    <p:sldId id="358" r:id="rId2"/>
    <p:sldId id="256" r:id="rId3"/>
    <p:sldId id="279" r:id="rId4"/>
    <p:sldId id="280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2" r:id="rId35"/>
    <p:sldId id="314" r:id="rId36"/>
    <p:sldId id="315" r:id="rId37"/>
    <p:sldId id="316" r:id="rId3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00"/>
    <a:srgbClr val="009999"/>
    <a:srgbClr val="003366"/>
    <a:srgbClr val="000066"/>
    <a:srgbClr val="FF0000"/>
    <a:srgbClr val="0000FF"/>
    <a:srgbClr val="00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>
      <p:cViewPr>
        <p:scale>
          <a:sx n="75" d="100"/>
          <a:sy n="75" d="100"/>
        </p:scale>
        <p:origin x="-102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B4EE0C4-BDD7-4423-A04B-7B535A197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9577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334FDD4-0135-481B-B8FB-C1B2B560B392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Загария Ирина Владимировна  СОШ № 34 г. Енакиево   Донецкая область Укр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75CC2-B8C7-4907-BBAE-5FA660EF87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3EFB4-A3CE-427E-BE28-1D6B5F722C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F9F90-0CB1-4990-9B58-D577414BEB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12A67-F1D5-4DAC-9DFD-E6DB663D3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79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64576-3492-49C9-854F-0F9C61F611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31DF5-EA40-4C38-A9C7-5F0E0D088D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05BEE-B6EC-413D-BAC6-2252E766DE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B7B3EA-BC75-497C-9062-C163E35581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90356-6FCB-45DA-9CDC-C54BB807CC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DBAAC-D148-402B-9407-ED3FB1422E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7B1A9-593C-44D5-A77B-29B816CAC1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AC4B70E-70CA-4246-84E2-D87E14DA9E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46ADFD3-85A7-466B-8AAB-4F03972248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slide" Target="slide3.xml"/><Relationship Id="rId4" Type="http://schemas.openxmlformats.org/officeDocument/2006/relationships/image" Target="../media/image5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slide" Target="slide3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slide" Target="slide3.xml"/><Relationship Id="rId4" Type="http://schemas.openxmlformats.org/officeDocument/2006/relationships/image" Target="../media/image5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7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slide" Target="slide3.xml"/><Relationship Id="rId4" Type="http://schemas.openxmlformats.org/officeDocument/2006/relationships/image" Target="../media/image5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1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1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1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5.xml"/><Relationship Id="rId18" Type="http://schemas.openxmlformats.org/officeDocument/2006/relationships/slide" Target="slide30.xml"/><Relationship Id="rId26" Type="http://schemas.openxmlformats.org/officeDocument/2006/relationships/slide" Target="slide9.xml"/><Relationship Id="rId3" Type="http://schemas.openxmlformats.org/officeDocument/2006/relationships/slide" Target="slide13.xml"/><Relationship Id="rId21" Type="http://schemas.openxmlformats.org/officeDocument/2006/relationships/slide" Target="slide24.xml"/><Relationship Id="rId34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7.xml"/><Relationship Id="rId25" Type="http://schemas.openxmlformats.org/officeDocument/2006/relationships/slide" Target="slide10.xml"/><Relationship Id="rId33" Type="http://schemas.openxmlformats.org/officeDocument/2006/relationships/slide" Target="slide32.xml"/><Relationship Id="rId38" Type="http://schemas.openxmlformats.org/officeDocument/2006/relationships/slide" Target="slide2.xml"/><Relationship Id="rId2" Type="http://schemas.openxmlformats.org/officeDocument/2006/relationships/image" Target="../media/image3.jpeg"/><Relationship Id="rId16" Type="http://schemas.openxmlformats.org/officeDocument/2006/relationships/slide" Target="slide8.xml"/><Relationship Id="rId20" Type="http://schemas.openxmlformats.org/officeDocument/2006/relationships/slide" Target="slide35.xml"/><Relationship Id="rId29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11" Type="http://schemas.openxmlformats.org/officeDocument/2006/relationships/slide" Target="slide21.xml"/><Relationship Id="rId24" Type="http://schemas.openxmlformats.org/officeDocument/2006/relationships/slide" Target="slide17.xml"/><Relationship Id="rId32" Type="http://schemas.openxmlformats.org/officeDocument/2006/relationships/slide" Target="slide11.xml"/><Relationship Id="rId37" Type="http://schemas.openxmlformats.org/officeDocument/2006/relationships/slide" Target="slide19.xml"/><Relationship Id="rId5" Type="http://schemas.openxmlformats.org/officeDocument/2006/relationships/slide" Target="slide29.xml"/><Relationship Id="rId15" Type="http://schemas.openxmlformats.org/officeDocument/2006/relationships/slide" Target="slide34.xml"/><Relationship Id="rId23" Type="http://schemas.openxmlformats.org/officeDocument/2006/relationships/slide" Target="slide16.xml"/><Relationship Id="rId28" Type="http://schemas.openxmlformats.org/officeDocument/2006/relationships/slide" Target="slide26.xml"/><Relationship Id="rId36" Type="http://schemas.openxmlformats.org/officeDocument/2006/relationships/slide" Target="slide37.xml"/><Relationship Id="rId10" Type="http://schemas.openxmlformats.org/officeDocument/2006/relationships/slide" Target="slide4.xml"/><Relationship Id="rId19" Type="http://schemas.openxmlformats.org/officeDocument/2006/relationships/slide" Target="slide36.xml"/><Relationship Id="rId31" Type="http://schemas.openxmlformats.org/officeDocument/2006/relationships/slide" Target="slide25.xml"/><Relationship Id="rId4" Type="http://schemas.openxmlformats.org/officeDocument/2006/relationships/image" Target="../media/image4.jpeg"/><Relationship Id="rId9" Type="http://schemas.openxmlformats.org/officeDocument/2006/relationships/slide" Target="slide28.xml"/><Relationship Id="rId14" Type="http://schemas.openxmlformats.org/officeDocument/2006/relationships/slide" Target="slide6.xml"/><Relationship Id="rId22" Type="http://schemas.openxmlformats.org/officeDocument/2006/relationships/slide" Target="slide31.xml"/><Relationship Id="rId27" Type="http://schemas.openxmlformats.org/officeDocument/2006/relationships/slide" Target="slide12.xml"/><Relationship Id="rId30" Type="http://schemas.openxmlformats.org/officeDocument/2006/relationships/slide" Target="slide18.xml"/><Relationship Id="rId35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5.gif"/><Relationship Id="rId7" Type="http://schemas.openxmlformats.org/officeDocument/2006/relationships/image" Target="../media/image1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slide" Target="slide3.xml"/><Relationship Id="rId4" Type="http://schemas.openxmlformats.org/officeDocument/2006/relationships/image" Target="../media/image18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slide" Target="slide3.xml"/><Relationship Id="rId4" Type="http://schemas.openxmlformats.org/officeDocument/2006/relationships/image" Target="../media/image4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slide" Target="slide3.xml"/><Relationship Id="rId4" Type="http://schemas.openxmlformats.org/officeDocument/2006/relationships/image" Target="../media/image20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slide" Target="slide3.xml"/><Relationship Id="rId4" Type="http://schemas.openxmlformats.org/officeDocument/2006/relationships/image" Target="../media/image1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slide" Target="slide3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slide" Target="slide3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3" name="WordArt 5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755650" y="908720"/>
            <a:ext cx="7993063" cy="10075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84"/>
              </a:avLst>
            </a:prstTxWarp>
          </a:bodyPr>
          <a:lstStyle/>
          <a:p>
            <a:endParaRPr lang="ru-RU" sz="3600" b="1" kern="10" dirty="0">
              <a:ln w="18000">
                <a:solidFill>
                  <a:schemeClr val="tx2">
                    <a:lumMod val="20000"/>
                    <a:lumOff val="8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6142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24750" y="6381750"/>
            <a:ext cx="1420813" cy="287338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 sz="1400" dirty="0">
              <a:latin typeface="Arial" charset="0"/>
            </a:endParaRPr>
          </a:p>
        </p:txBody>
      </p:sp>
      <p:sp>
        <p:nvSpPr>
          <p:cNvPr id="5126" name="WordArt 19"/>
          <p:cNvSpPr>
            <a:spLocks noChangeArrowheads="1" noChangeShapeType="1" noTextEdit="1"/>
          </p:cNvSpPr>
          <p:nvPr/>
        </p:nvSpPr>
        <p:spPr bwMode="auto">
          <a:xfrm>
            <a:off x="1428728" y="2500306"/>
            <a:ext cx="597693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57290" y="2214554"/>
            <a:ext cx="6511925" cy="1928818"/>
          </a:xfrm>
        </p:spPr>
        <p:txBody>
          <a:bodyPr>
            <a:prstTxWarp prst="textArchUp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Апат</a:t>
            </a:r>
            <a:r>
              <a:rPr lang="ru-RU" sz="6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6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МЕДИЦИНАСЫ</a:t>
            </a:r>
            <a:endParaRPr lang="ru-RU" sz="6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smtClean="0">
              <a:solidFill>
                <a:srgbClr val="FF00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89138"/>
            <a:ext cx="7992243" cy="1223837"/>
          </a:xfrm>
          <a:solidFill>
            <a:srgbClr val="FFFF00">
              <a:alpha val="34117"/>
            </a:srgbClr>
          </a:solidFill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2800" dirty="0" smtClean="0"/>
              <a:t>ОПМ </a:t>
            </a:r>
            <a:r>
              <a:rPr lang="ru-RU" sz="2800" dirty="0" err="1" smtClean="0"/>
              <a:t>штатына</a:t>
            </a:r>
            <a:r>
              <a:rPr lang="ru-RU" sz="2800" dirty="0" smtClean="0"/>
              <a:t> </a:t>
            </a:r>
            <a:r>
              <a:rPr lang="ru-RU" sz="2800" dirty="0" err="1" smtClean="0"/>
              <a:t>кімдер</a:t>
            </a:r>
            <a:r>
              <a:rPr lang="ru-RU" sz="2800" dirty="0" smtClean="0"/>
              <a:t> </a:t>
            </a:r>
            <a:r>
              <a:rPr lang="ru-RU" sz="2800" dirty="0" err="1" smtClean="0"/>
              <a:t>енеді</a:t>
            </a:r>
            <a:r>
              <a:rPr lang="ru-RU" sz="2800" dirty="0" smtClean="0"/>
              <a:t>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6477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22</a:t>
            </a:r>
          </a:p>
        </p:txBody>
      </p:sp>
      <p:sp>
        <p:nvSpPr>
          <p:cNvPr id="3482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2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2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2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4828" name="Rectangle 12"/>
          <p:cNvSpPr>
            <a:spLocks noChangeArrowheads="1"/>
          </p:cNvSpPr>
          <p:nvPr/>
        </p:nvSpPr>
        <p:spPr bwMode="auto">
          <a:xfrm>
            <a:off x="4139952" y="3356992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34829" name="AutoShape 13"/>
          <p:cNvSpPr>
            <a:spLocks noChangeArrowheads="1"/>
          </p:cNvSpPr>
          <p:nvPr/>
        </p:nvSpPr>
        <p:spPr bwMode="auto">
          <a:xfrm rot="10800000">
            <a:off x="5076055" y="4221083"/>
            <a:ext cx="3672405" cy="1728195"/>
          </a:xfrm>
          <a:prstGeom prst="wedgeRectCallout">
            <a:avLst>
              <a:gd name="adj1" fmla="val -5671"/>
              <a:gd name="adj2" fmla="val 78129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>
              <a:lnSpc>
                <a:spcPct val="170000"/>
              </a:lnSpc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дәрігерлерден, фельдшерлерден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медбикелерден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лаборанттардан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фармацевтерден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басқа оның бөлімшелерінде жұмыс істейтін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санитарлық жасақшы әйелдер</a:t>
            </a:r>
            <a:endParaRPr lang="kk-KZ" sz="14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0" name="Rectangle 18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36" name="Rectangle 2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34838" name="Rectangle 2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4"/>
            <a:ext cx="1565275" cy="444500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4357" name="Picture 26" descr="desk_globe_e0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716338"/>
            <a:ext cx="1512888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  <p:bldP spid="34823" grpId="0" animBg="1"/>
      <p:bldP spid="34824" grpId="0" animBg="1"/>
      <p:bldP spid="34825" grpId="0" animBg="1"/>
      <p:bldP spid="34826" grpId="0" animBg="1"/>
      <p:bldP spid="34827" grpId="0" animBg="1"/>
      <p:bldP spid="34828" grpId="0" animBg="1"/>
      <p:bldP spid="348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38125"/>
            <a:ext cx="5832475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smtClean="0">
              <a:solidFill>
                <a:srgbClr val="FF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989138"/>
            <a:ext cx="6780212" cy="1367853"/>
          </a:xfrm>
          <a:solidFill>
            <a:srgbClr val="FFFF00">
              <a:alpha val="34117"/>
            </a:srgbClr>
          </a:solidFill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/>
              <a:t>Жер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сілкінісінің </a:t>
            </a:r>
            <a:r>
              <a:rPr lang="ru-RU" sz="3200" b="1" dirty="0" err="1" smtClean="0"/>
              <a:t>болжамдарың атаңыз?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25</a:t>
            </a:r>
          </a:p>
        </p:txBody>
      </p:sp>
      <p:sp>
        <p:nvSpPr>
          <p:cNvPr id="3584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5852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35853" name="AutoShape 13"/>
          <p:cNvSpPr>
            <a:spLocks noChangeArrowheads="1"/>
          </p:cNvSpPr>
          <p:nvPr/>
        </p:nvSpPr>
        <p:spPr bwMode="auto">
          <a:xfrm rot="10800000">
            <a:off x="5148258" y="4581128"/>
            <a:ext cx="3311525" cy="1368152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ru-RU" sz="2800" dirty="0" err="1" smtClean="0"/>
              <a:t>ұзақ уақытты</a:t>
            </a:r>
            <a:r>
              <a:rPr lang="ru-RU" sz="2800" dirty="0" smtClean="0"/>
              <a:t> </a:t>
            </a:r>
          </a:p>
          <a:p>
            <a:r>
              <a:rPr lang="ru-RU" sz="2800" dirty="0" err="1" smtClean="0"/>
              <a:t>қысқа уақытты</a:t>
            </a:r>
            <a:r>
              <a:rPr lang="ru-RU" sz="2800" dirty="0" smtClean="0"/>
              <a:t> </a:t>
            </a:r>
          </a:p>
          <a:p>
            <a:r>
              <a:rPr lang="ru-RU" sz="2800" dirty="0" err="1" smtClean="0"/>
              <a:t>орташа</a:t>
            </a:r>
            <a:r>
              <a:rPr lang="ru-RU" sz="2800" dirty="0" smtClean="0"/>
              <a:t> </a:t>
            </a:r>
            <a:r>
              <a:rPr lang="ru-RU" sz="2800" dirty="0" err="1" smtClean="0"/>
              <a:t>уақытты</a:t>
            </a:r>
            <a:r>
              <a:rPr lang="ru-RU" sz="2800" dirty="0" smtClean="0"/>
              <a:t> </a:t>
            </a:r>
          </a:p>
          <a:p>
            <a:endParaRPr lang="ru-RU" sz="2800" b="1" i="1" dirty="0">
              <a:solidFill>
                <a:srgbClr val="CC0000"/>
              </a:solidFill>
            </a:endParaRPr>
          </a:p>
        </p:txBody>
      </p:sp>
      <p:sp>
        <p:nvSpPr>
          <p:cNvPr id="15374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9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3586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404812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" name="WordArt 155"/>
          <p:cNvSpPr>
            <a:spLocks noChangeArrowheads="1" noChangeShapeType="1" noTextEdit="1"/>
          </p:cNvSpPr>
          <p:nvPr/>
        </p:nvSpPr>
        <p:spPr bwMode="auto">
          <a:xfrm>
            <a:off x="323850" y="6357958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nimBg="1"/>
      <p:bldP spid="35847" grpId="0" animBg="1"/>
      <p:bldP spid="35848" grpId="0" animBg="1"/>
      <p:bldP spid="35849" grpId="0" animBg="1"/>
      <p:bldP spid="35850" grpId="0" animBg="1"/>
      <p:bldP spid="35851" grpId="0" animBg="1"/>
      <p:bldP spid="35852" grpId="0" animBg="1"/>
      <p:bldP spid="358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smtClean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901973" y="1587975"/>
            <a:ext cx="6780213" cy="1340960"/>
          </a:xfrm>
          <a:solidFill>
            <a:srgbClr val="FFFF00">
              <a:alpha val="34117"/>
            </a:srgbClr>
          </a:solidFill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indent="-182880" algn="ctr">
              <a:lnSpc>
                <a:spcPct val="9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kk-KZ" sz="3200" dirty="0" smtClean="0"/>
              <a:t>Медициналық эвакуациялаудың </a:t>
            </a:r>
            <a:r>
              <a:rPr lang="kk-KZ" sz="3200" dirty="0" smtClean="0"/>
              <a:t>неше кезеңі бар?</a:t>
            </a:r>
            <a:endParaRPr lang="kk-KZ" sz="3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30</a:t>
            </a:r>
          </a:p>
        </p:txBody>
      </p:sp>
      <p:sp>
        <p:nvSpPr>
          <p:cNvPr id="3687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6876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36877" name="AutoShape 13"/>
          <p:cNvSpPr>
            <a:spLocks noChangeArrowheads="1"/>
          </p:cNvSpPr>
          <p:nvPr/>
        </p:nvSpPr>
        <p:spPr bwMode="auto">
          <a:xfrm rot="10800000">
            <a:off x="5436096" y="5327977"/>
            <a:ext cx="3214713" cy="523220"/>
          </a:xfrm>
          <a:prstGeom prst="wedgeRectCallout">
            <a:avLst>
              <a:gd name="adj1" fmla="val -3670"/>
              <a:gd name="adj2" fmla="val 12510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square">
            <a:spAutoFit/>
          </a:bodyPr>
          <a:lstStyle/>
          <a:p>
            <a:r>
              <a:rPr lang="kk-KZ" sz="2800" dirty="0" smtClean="0"/>
              <a:t> ІІ кезеңі </a:t>
            </a:r>
            <a:endParaRPr lang="kk-KZ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8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3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3688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4"/>
            <a:ext cx="1565275" cy="444500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6405" name="Picture 22" descr="116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860800"/>
            <a:ext cx="10953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214282" y="11429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nimBg="1"/>
      <p:bldP spid="36871" grpId="0" animBg="1"/>
      <p:bldP spid="36872" grpId="0" animBg="1"/>
      <p:bldP spid="36873" grpId="0" animBg="1"/>
      <p:bldP spid="36874" grpId="0" animBg="1"/>
      <p:bldP spid="36875" grpId="0" animBg="1"/>
      <p:bldP spid="36876" grpId="0" animBg="1"/>
      <p:bldP spid="368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smtClean="0">
              <a:solidFill>
                <a:srgbClr val="FF0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989139"/>
            <a:ext cx="6780212" cy="1007814"/>
          </a:xfrm>
          <a:solidFill>
            <a:srgbClr val="FF0000">
              <a:alpha val="39999"/>
            </a:srgbClr>
          </a:solidFill>
          <a:ln w="57150" cmpd="thickThin">
            <a:solidFill>
              <a:srgbClr val="FF0000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ru-RU" sz="2000" b="1" dirty="0" smtClean="0"/>
              <a:t>Штат </a:t>
            </a:r>
            <a:r>
              <a:rPr lang="ru-RU" sz="2000" b="1" dirty="0" err="1" smtClean="0"/>
              <a:t>бойынша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отрядтың </a:t>
            </a:r>
            <a:r>
              <a:rPr lang="ru-RU" sz="2000" b="1" dirty="0" err="1" smtClean="0"/>
              <a:t>қандай </a:t>
            </a:r>
            <a:r>
              <a:rPr lang="ru-RU" sz="2000" b="1" dirty="0" err="1" smtClean="0"/>
              <a:t>бөлімшелері </a:t>
            </a:r>
            <a:r>
              <a:rPr lang="ru-RU" sz="2000" b="1" dirty="0" err="1" smtClean="0"/>
              <a:t>болады</a:t>
            </a:r>
            <a:r>
              <a:rPr lang="ru-RU" sz="2000" b="1" dirty="0" smtClean="0"/>
              <a:t>?</a:t>
            </a:r>
            <a:endParaRPr lang="ru-RU" sz="4000" b="1" dirty="0" smtClean="0">
              <a:solidFill>
                <a:schemeClr val="bg1"/>
              </a:solidFill>
            </a:endParaRPr>
          </a:p>
        </p:txBody>
      </p:sp>
      <p:pic>
        <p:nvPicPr>
          <p:cNvPr id="17412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</a:t>
            </a:r>
          </a:p>
        </p:txBody>
      </p:sp>
      <p:sp>
        <p:nvSpPr>
          <p:cNvPr id="3789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427984" y="3212976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 dirty="0" err="1">
                <a:solidFill>
                  <a:srgbClr val="660033"/>
                </a:solidFill>
              </a:rPr>
              <a:t>Дұрыс жауап</a:t>
            </a:r>
            <a:r>
              <a:rPr lang="ru-RU" sz="3200" b="1" i="1" dirty="0">
                <a:solidFill>
                  <a:srgbClr val="660033"/>
                </a:solidFill>
              </a:rPr>
              <a:t>!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148259" y="4149080"/>
            <a:ext cx="3744220" cy="1656184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l">
              <a:lnSpc>
                <a:spcPct val="8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қабылдау-сұрыптау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, ішінара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санитарлық өңдеу және киім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аяқ киімді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дезактивтендіру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операциялық байлау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госпитальдық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эвакуациялық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медициналық жабдықтау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лабораториялық және шаруашылық бөлімелері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80000"/>
              </a:lnSpc>
            </a:pPr>
            <a:endParaRPr lang="ru-RU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2" name="Rectangle 18"/>
          <p:cNvSpPr>
            <a:spLocks noChangeArrowheads="1"/>
          </p:cNvSpPr>
          <p:nvPr/>
        </p:nvSpPr>
        <p:spPr bwMode="auto">
          <a:xfrm>
            <a:off x="46038" y="629126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08" name="Rectangle 2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37910" name="Rectangle 2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404812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" name="WordArt 155"/>
          <p:cNvSpPr>
            <a:spLocks noChangeArrowheads="1" noChangeShapeType="1" noTextEdit="1"/>
          </p:cNvSpPr>
          <p:nvPr/>
        </p:nvSpPr>
        <p:spPr bwMode="auto">
          <a:xfrm>
            <a:off x="323850" y="6357958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7895" grpId="0" animBg="1"/>
      <p:bldP spid="37896" grpId="0" animBg="1"/>
      <p:bldP spid="37897" grpId="0" animBg="1"/>
      <p:bldP spid="37898" grpId="0" animBg="1"/>
      <p:bldP spid="37899" grpId="0" animBg="1"/>
      <p:bldP spid="37900" grpId="0" animBg="1"/>
      <p:bldP spid="379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smtClean="0">
              <a:solidFill>
                <a:srgbClr val="FF00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571604" y="1785926"/>
            <a:ext cx="6469083" cy="1571636"/>
          </a:xfrm>
          <a:solidFill>
            <a:srgbClr val="FF0000">
              <a:alpha val="39999"/>
            </a:srgbClr>
          </a:solidFill>
          <a:ln w="57150" cmpd="thickThin">
            <a:solidFill>
              <a:srgbClr val="FF0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kk-KZ" sz="2800" b="1" i="1" dirty="0" smtClean="0"/>
              <a:t>Апат кезінде көмек көрсетудің үш </a:t>
            </a:r>
            <a:r>
              <a:rPr lang="kk-KZ" sz="2800" b="1" i="1" dirty="0" smtClean="0"/>
              <a:t>сатысын атаңыз?</a:t>
            </a:r>
            <a:endParaRPr lang="ru-RU" sz="2800" dirty="0"/>
          </a:p>
        </p:txBody>
      </p:sp>
      <p:pic>
        <p:nvPicPr>
          <p:cNvPr id="18436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71550" y="765175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7</a:t>
            </a:r>
          </a:p>
        </p:txBody>
      </p:sp>
      <p:sp>
        <p:nvSpPr>
          <p:cNvPr id="3891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2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8924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38925" name="AutoShape 13"/>
          <p:cNvSpPr>
            <a:spLocks noChangeArrowheads="1"/>
          </p:cNvSpPr>
          <p:nvPr/>
        </p:nvSpPr>
        <p:spPr bwMode="auto">
          <a:xfrm rot="10800000">
            <a:off x="5364088" y="4540000"/>
            <a:ext cx="3309890" cy="1481287"/>
          </a:xfrm>
          <a:prstGeom prst="wedgeRectCallout">
            <a:avLst>
              <a:gd name="adj1" fmla="val -819"/>
              <a:gd name="adj2" fmla="val 83523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kk-KZ" b="1" dirty="0" smtClean="0"/>
              <a:t>Оқшаулау</a:t>
            </a:r>
            <a:endParaRPr lang="ru-RU" dirty="0" smtClean="0"/>
          </a:p>
          <a:p>
            <a:r>
              <a:rPr lang="kk-KZ" b="1" dirty="0" smtClean="0"/>
              <a:t>Құтқару</a:t>
            </a:r>
            <a:endParaRPr lang="ru-RU" dirty="0" smtClean="0"/>
          </a:p>
          <a:p>
            <a:r>
              <a:rPr lang="kk-KZ" b="1" dirty="0" smtClean="0"/>
              <a:t>Қалпына келтіру </a:t>
            </a:r>
            <a:endParaRPr lang="ru-RU" dirty="0"/>
          </a:p>
        </p:txBody>
      </p:sp>
      <p:sp>
        <p:nvSpPr>
          <p:cNvPr id="18446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31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3893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404812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8453" name="Picture 22" descr="116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005263"/>
            <a:ext cx="10953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nimBg="1"/>
      <p:bldP spid="38919" grpId="0" animBg="1"/>
      <p:bldP spid="38920" grpId="0" animBg="1"/>
      <p:bldP spid="38921" grpId="0" animBg="1"/>
      <p:bldP spid="38922" grpId="0" animBg="1"/>
      <p:bldP spid="38923" grpId="0" animBg="1"/>
      <p:bldP spid="38924" grpId="0" animBg="1"/>
      <p:bldP spid="389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smtClean="0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700213"/>
            <a:ext cx="7704137" cy="936699"/>
          </a:xfrm>
          <a:solidFill>
            <a:srgbClr val="FF0000">
              <a:alpha val="39999"/>
            </a:srgbClr>
          </a:solidFill>
          <a:ln w="57150" cmpd="thickThin">
            <a:solidFill>
              <a:srgbClr val="FF0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kk-KZ" sz="3200" b="1" dirty="0" smtClean="0"/>
              <a:t>Н.И.Пирогов кім?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11</a:t>
            </a:r>
          </a:p>
        </p:txBody>
      </p:sp>
      <p:sp>
        <p:nvSpPr>
          <p:cNvPr id="3994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9948" name="Rectangle 12"/>
          <p:cNvSpPr>
            <a:spLocks noChangeArrowheads="1"/>
          </p:cNvSpPr>
          <p:nvPr/>
        </p:nvSpPr>
        <p:spPr bwMode="auto">
          <a:xfrm>
            <a:off x="4283968" y="278092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39949" name="AutoShape 13"/>
          <p:cNvSpPr>
            <a:spLocks noChangeArrowheads="1"/>
          </p:cNvSpPr>
          <p:nvPr/>
        </p:nvSpPr>
        <p:spPr bwMode="auto">
          <a:xfrm rot="10800000">
            <a:off x="4788023" y="3861047"/>
            <a:ext cx="3671761" cy="1338015"/>
          </a:xfrm>
          <a:prstGeom prst="wedgeRectCallout">
            <a:avLst>
              <a:gd name="adj1" fmla="val -5278"/>
              <a:gd name="adj2" fmla="val 83523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>
              <a:lnSpc>
                <a:spcPct val="70000"/>
              </a:lnSpc>
            </a:pPr>
            <a:r>
              <a:rPr lang="kk-KZ" sz="2400" dirty="0" smtClean="0"/>
              <a:t>Медициналық сұрыптаудың негізін қалаушы әйгілі орыс әскери-хирургі және </a:t>
            </a:r>
            <a:r>
              <a:rPr lang="kk-KZ" sz="2400" dirty="0" smtClean="0"/>
              <a:t>ғалымы</a:t>
            </a:r>
            <a:endParaRPr lang="ru-RU" sz="2400" dirty="0" smtClean="0"/>
          </a:p>
        </p:txBody>
      </p:sp>
      <p:sp>
        <p:nvSpPr>
          <p:cNvPr id="19470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55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3995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4"/>
            <a:ext cx="1565275" cy="560386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9477" name="Picture 23" descr="033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789363"/>
            <a:ext cx="15335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nimBg="1"/>
      <p:bldP spid="39943" grpId="0" animBg="1"/>
      <p:bldP spid="39944" grpId="0" animBg="1"/>
      <p:bldP spid="39945" grpId="0" animBg="1"/>
      <p:bldP spid="39946" grpId="0" animBg="1"/>
      <p:bldP spid="39947" grpId="0" animBg="1"/>
      <p:bldP spid="39948" grpId="0" animBg="1"/>
      <p:bldP spid="399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smtClean="0">
              <a:solidFill>
                <a:srgbClr val="FF00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9138"/>
            <a:ext cx="8405812" cy="1079822"/>
          </a:xfrm>
          <a:solidFill>
            <a:srgbClr val="FF0000">
              <a:alpha val="39999"/>
            </a:srgbClr>
          </a:solidFill>
          <a:ln w="57150" cmpd="thickThin">
            <a:solidFill>
              <a:srgbClr val="FF0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kk-KZ" sz="2800" b="1" dirty="0" smtClean="0"/>
              <a:t>Медициналық сұрыптауға қойылатын негізгі </a:t>
            </a:r>
            <a:r>
              <a:rPr lang="kk-KZ" sz="2800" b="1" dirty="0" smtClean="0"/>
              <a:t>талаптарын атаңыз?</a:t>
            </a:r>
            <a:endParaRPr lang="ru-RU" sz="2800" dirty="0"/>
          </a:p>
        </p:txBody>
      </p:sp>
      <p:pic>
        <p:nvPicPr>
          <p:cNvPr id="20484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19</a:t>
            </a:r>
          </a:p>
        </p:txBody>
      </p:sp>
      <p:sp>
        <p:nvSpPr>
          <p:cNvPr id="4096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7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7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0972" name="Rectangle 12"/>
          <p:cNvSpPr>
            <a:spLocks noChangeArrowheads="1"/>
          </p:cNvSpPr>
          <p:nvPr/>
        </p:nvSpPr>
        <p:spPr bwMode="auto">
          <a:xfrm>
            <a:off x="2339752" y="3356992"/>
            <a:ext cx="4321175" cy="683270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 dirty="0" err="1">
                <a:solidFill>
                  <a:srgbClr val="660033"/>
                </a:solidFill>
              </a:rPr>
              <a:t>Дұрыс</a:t>
            </a:r>
            <a:r>
              <a:rPr lang="ru-RU" sz="3200" b="1" i="1" dirty="0">
                <a:solidFill>
                  <a:srgbClr val="660033"/>
                </a:solidFill>
              </a:rPr>
              <a:t> </a:t>
            </a:r>
            <a:r>
              <a:rPr lang="ru-RU" sz="3200" b="1" i="1" dirty="0" err="1">
                <a:solidFill>
                  <a:srgbClr val="660033"/>
                </a:solidFill>
              </a:rPr>
              <a:t>жауап</a:t>
            </a:r>
            <a:r>
              <a:rPr lang="ru-RU" sz="3200" b="1" i="1" dirty="0">
                <a:solidFill>
                  <a:srgbClr val="660033"/>
                </a:solidFill>
              </a:rPr>
              <a:t>!</a:t>
            </a:r>
          </a:p>
        </p:txBody>
      </p:sp>
      <p:sp useBgFill="1">
        <p:nvSpPr>
          <p:cNvPr id="40973" name="AutoShape 13"/>
          <p:cNvSpPr>
            <a:spLocks noChangeArrowheads="1"/>
          </p:cNvSpPr>
          <p:nvPr/>
        </p:nvSpPr>
        <p:spPr bwMode="auto">
          <a:xfrm rot="10800000">
            <a:off x="5072066" y="4221086"/>
            <a:ext cx="3964430" cy="1993993"/>
          </a:xfrm>
          <a:prstGeom prst="wedgeRectCallout">
            <a:avLst>
              <a:gd name="adj1" fmla="val -7144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l"/>
            <a:r>
              <a:rPr lang="kk-KZ" sz="1600" dirty="0" smtClean="0"/>
              <a:t>1.   Уақытында, бірте-бірте жүргізу.</a:t>
            </a:r>
            <a:endParaRPr lang="ru-RU" sz="1600" dirty="0" smtClean="0"/>
          </a:p>
          <a:p>
            <a:pPr algn="l"/>
            <a:r>
              <a:rPr lang="kk-KZ" sz="1600" dirty="0" smtClean="0"/>
              <a:t>2.   Тез арада, ұйымдастырылған түрде жүргізу.</a:t>
            </a:r>
            <a:endParaRPr lang="ru-RU" sz="1600" dirty="0" smtClean="0"/>
          </a:p>
          <a:p>
            <a:pPr algn="l"/>
            <a:r>
              <a:rPr lang="kk-KZ" sz="1600" dirty="0" smtClean="0"/>
              <a:t>3.   Жүргізілу толықтығы, қайта қарауларды болдырмау.</a:t>
            </a:r>
            <a:endParaRPr lang="ru-RU" sz="1600" dirty="0" smtClean="0"/>
          </a:p>
          <a:p>
            <a:pPr algn="l"/>
            <a:r>
              <a:rPr lang="kk-KZ" sz="1600" dirty="0" smtClean="0"/>
              <a:t>4.   Құжаттарды уақытында дұрыс толтыру</a:t>
            </a:r>
            <a:r>
              <a:rPr lang="kk-KZ" sz="1400" dirty="0" smtClean="0"/>
              <a:t>.</a:t>
            </a:r>
            <a:endParaRPr lang="ru-RU" sz="1400" dirty="0"/>
          </a:p>
        </p:txBody>
      </p:sp>
      <p:sp>
        <p:nvSpPr>
          <p:cNvPr id="20494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79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4098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404812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0501" name="Picture 22" descr="116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860800"/>
            <a:ext cx="10953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nimBg="1"/>
      <p:bldP spid="40967" grpId="0" animBg="1"/>
      <p:bldP spid="40968" grpId="0" animBg="1"/>
      <p:bldP spid="40969" grpId="0" animBg="1"/>
      <p:bldP spid="40970" grpId="0" animBg="1"/>
      <p:bldP spid="40971" grpId="0" animBg="1"/>
      <p:bldP spid="40972" grpId="0" animBg="1"/>
      <p:bldP spid="4097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dirty="0" smtClean="0">
                <a:solidFill>
                  <a:srgbClr val="FF0000"/>
                </a:solidFill>
              </a:rPr>
              <a:t>		Назар аударыңыз сұрақ!</a:t>
            </a:r>
            <a:endParaRPr lang="ru-RU" sz="3600" i="1" dirty="0" smtClean="0">
              <a:solidFill>
                <a:srgbClr val="FF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16113"/>
            <a:ext cx="8218487" cy="792807"/>
          </a:xfrm>
          <a:solidFill>
            <a:srgbClr val="FF0000">
              <a:alpha val="39999"/>
            </a:srgbClr>
          </a:solidFill>
          <a:ln w="57150" cmpd="thickThin">
            <a:solidFill>
              <a:srgbClr val="FF0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err="1" smtClean="0"/>
              <a:t>Апаттар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медицинасы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деп</a:t>
            </a:r>
            <a:r>
              <a:rPr lang="ru-RU" sz="3200" b="1" dirty="0" smtClean="0"/>
              <a:t>?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24" descr="abb7dee37f44ae66de3bc40da7b80ff7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3213100"/>
            <a:ext cx="1546225" cy="1931988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09" name="Picture 4" descr="J0189255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6"/>
                  <a:srcRect/>
                  <a:tile tx="0" ty="0" sx="100000" sy="100000" flip="none" algn="tl"/>
                </a:blipFill>
                <a:latin typeface="Book Antiqua"/>
              </a:rPr>
              <a:t>23</a:t>
            </a:r>
          </a:p>
        </p:txBody>
      </p:sp>
      <p:sp>
        <p:nvSpPr>
          <p:cNvPr id="4199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9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9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9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9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1996" name="Rectangle 12"/>
          <p:cNvSpPr>
            <a:spLocks noChangeArrowheads="1"/>
          </p:cNvSpPr>
          <p:nvPr/>
        </p:nvSpPr>
        <p:spPr bwMode="auto">
          <a:xfrm>
            <a:off x="1907704" y="3068960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41997" name="AutoShape 13"/>
          <p:cNvSpPr>
            <a:spLocks noChangeArrowheads="1"/>
          </p:cNvSpPr>
          <p:nvPr/>
        </p:nvSpPr>
        <p:spPr bwMode="auto">
          <a:xfrm rot="10800000">
            <a:off x="5004048" y="3717032"/>
            <a:ext cx="3816350" cy="2376264"/>
          </a:xfrm>
          <a:prstGeom prst="wedgeRectCallout">
            <a:avLst>
              <a:gd name="adj1" fmla="val 2037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>
              <a:lnSpc>
                <a:spcPct val="110000"/>
              </a:lnSpc>
            </a:pPr>
            <a:r>
              <a:rPr lang="ru-RU" dirty="0" err="1" smtClean="0"/>
              <a:t>апаттарда</a:t>
            </a:r>
            <a:r>
              <a:rPr lang="ru-RU" dirty="0" smtClean="0"/>
              <a:t>, </a:t>
            </a:r>
            <a:r>
              <a:rPr lang="ru-RU" dirty="0" err="1" smtClean="0"/>
              <a:t>зілзалаларда</a:t>
            </a:r>
            <a:r>
              <a:rPr lang="ru-RU" dirty="0" smtClean="0"/>
              <a:t>, </a:t>
            </a:r>
            <a:r>
              <a:rPr lang="ru-RU" dirty="0" err="1" smtClean="0"/>
              <a:t>табиғи жұтауларда және эпидемияларда</a:t>
            </a:r>
            <a:r>
              <a:rPr lang="ru-RU" dirty="0" smtClean="0"/>
              <a:t> </a:t>
            </a:r>
            <a:r>
              <a:rPr lang="ru-RU" dirty="0" err="1" smtClean="0"/>
              <a:t>халықтың денсаулығын және өмірін сақтауға бағытталған ғылыми білімдердің және тәжірибелік жұмыстардың </a:t>
            </a:r>
            <a:r>
              <a:rPr lang="ru-RU" dirty="0" smtClean="0"/>
              <a:t>медицина </a:t>
            </a:r>
            <a:r>
              <a:rPr lang="ru-RU" dirty="0" err="1" smtClean="0"/>
              <a:t>саласы</a:t>
            </a:r>
            <a:r>
              <a:rPr lang="ru-RU" dirty="0" smtClean="0"/>
              <a:t>. </a:t>
            </a:r>
            <a:endParaRPr lang="ru-RU" b="1" dirty="0">
              <a:solidFill>
                <a:srgbClr val="CC0000"/>
              </a:solidFill>
            </a:endParaRPr>
          </a:p>
        </p:txBody>
      </p:sp>
      <p:sp>
        <p:nvSpPr>
          <p:cNvPr id="2151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03" name="Rectangle 1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42005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4"/>
            <a:ext cx="1565275" cy="444500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nimBg="1"/>
      <p:bldP spid="41991" grpId="0" animBg="1"/>
      <p:bldP spid="41992" grpId="0" animBg="1"/>
      <p:bldP spid="41993" grpId="0" animBg="1"/>
      <p:bldP spid="41994" grpId="0" animBg="1"/>
      <p:bldP spid="41995" grpId="0" animBg="1"/>
      <p:bldP spid="41996" grpId="0" animBg="1"/>
      <p:bldP spid="4199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smtClean="0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331912" y="1989139"/>
            <a:ext cx="7240615" cy="647773"/>
          </a:xfrm>
          <a:solidFill>
            <a:srgbClr val="FF0000">
              <a:alpha val="39999"/>
            </a:srgbClr>
          </a:solidFill>
          <a:ln w="57150" cmpd="thickThin">
            <a:solidFill>
              <a:srgbClr val="FF0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ru-RU" b="1" dirty="0" err="1" smtClean="0"/>
              <a:t>Негізгі</a:t>
            </a:r>
            <a:r>
              <a:rPr lang="ru-RU" b="1" dirty="0" smtClean="0"/>
              <a:t> </a:t>
            </a:r>
            <a:r>
              <a:rPr lang="ru-RU" b="1" dirty="0" err="1" smtClean="0"/>
              <a:t>сұрыптау </a:t>
            </a:r>
            <a:r>
              <a:rPr lang="ru-RU" b="1" dirty="0" err="1" smtClean="0"/>
              <a:t>белгілерін</a:t>
            </a:r>
            <a:r>
              <a:rPr lang="ru-RU" b="1" dirty="0" smtClean="0"/>
              <a:t> </a:t>
            </a:r>
            <a:r>
              <a:rPr lang="ru-RU" b="1" dirty="0" err="1" smtClean="0"/>
              <a:t>атаңыз?</a:t>
            </a:r>
            <a:endParaRPr lang="ru-RU" dirty="0"/>
          </a:p>
        </p:txBody>
      </p:sp>
      <p:pic>
        <p:nvPicPr>
          <p:cNvPr id="22532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27</a:t>
            </a:r>
          </a:p>
        </p:txBody>
      </p:sp>
      <p:sp>
        <p:nvSpPr>
          <p:cNvPr id="4301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3020" name="Rectangle 12"/>
          <p:cNvSpPr>
            <a:spLocks noChangeArrowheads="1"/>
          </p:cNvSpPr>
          <p:nvPr/>
        </p:nvSpPr>
        <p:spPr bwMode="auto">
          <a:xfrm>
            <a:off x="3635896" y="2852936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43021" name="AutoShape 13"/>
          <p:cNvSpPr>
            <a:spLocks noChangeArrowheads="1"/>
          </p:cNvSpPr>
          <p:nvPr/>
        </p:nvSpPr>
        <p:spPr bwMode="auto">
          <a:xfrm rot="10800000">
            <a:off x="4984940" y="4365104"/>
            <a:ext cx="3816350" cy="1762646"/>
          </a:xfrm>
          <a:prstGeom prst="wedgeRectCallout">
            <a:avLst>
              <a:gd name="adj1" fmla="val 79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l">
              <a:lnSpc>
                <a:spcPct val="90000"/>
              </a:lnSpc>
            </a:pPr>
            <a:r>
              <a:rPr lang="ru-RU" b="1" dirty="0" err="1" smtClean="0"/>
              <a:t>Қоршағандарға </a:t>
            </a:r>
            <a:r>
              <a:rPr lang="ru-RU" b="1" dirty="0" err="1" smtClean="0"/>
              <a:t>қауіптілік белгісі</a:t>
            </a:r>
            <a:r>
              <a:rPr lang="ru-RU" dirty="0" smtClean="0"/>
              <a:t> </a:t>
            </a:r>
            <a:endParaRPr lang="ru-RU" dirty="0" smtClean="0"/>
          </a:p>
          <a:p>
            <a:pPr algn="l">
              <a:lnSpc>
                <a:spcPct val="90000"/>
              </a:lnSpc>
            </a:pPr>
            <a:r>
              <a:rPr lang="ru-RU" b="1" dirty="0" err="1" smtClean="0"/>
              <a:t>Емдеу</a:t>
            </a:r>
            <a:r>
              <a:rPr lang="ru-RU" b="1" dirty="0" smtClean="0"/>
              <a:t> </a:t>
            </a:r>
            <a:r>
              <a:rPr lang="ru-RU" b="1" dirty="0" err="1" smtClean="0"/>
              <a:t>белгілері</a:t>
            </a:r>
            <a:r>
              <a:rPr lang="ru-RU" dirty="0" smtClean="0"/>
              <a:t> </a:t>
            </a:r>
            <a:endParaRPr lang="ru-RU" dirty="0" smtClean="0"/>
          </a:p>
          <a:p>
            <a:pPr algn="l">
              <a:lnSpc>
                <a:spcPct val="90000"/>
              </a:lnSpc>
            </a:pPr>
            <a:r>
              <a:rPr lang="ru-RU" b="1" dirty="0" err="1" smtClean="0"/>
              <a:t>Эвакуациялық белгі</a:t>
            </a:r>
            <a:r>
              <a:rPr lang="ru-RU" dirty="0" smtClean="0"/>
              <a:t> </a:t>
            </a:r>
            <a:endParaRPr lang="ru-RU" b="1" dirty="0">
              <a:solidFill>
                <a:srgbClr val="CC0000"/>
              </a:solidFill>
            </a:endParaRPr>
          </a:p>
        </p:txBody>
      </p:sp>
      <p:sp>
        <p:nvSpPr>
          <p:cNvPr id="22542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27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4302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4"/>
            <a:ext cx="1565275" cy="444500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2549" name="Picture 22" descr="116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716338"/>
            <a:ext cx="10953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nimBg="1"/>
      <p:bldP spid="43015" grpId="0" animBg="1"/>
      <p:bldP spid="43016" grpId="0" animBg="1"/>
      <p:bldP spid="43017" grpId="0" animBg="1"/>
      <p:bldP spid="43018" grpId="0" animBg="1"/>
      <p:bldP spid="43019" grpId="0" animBg="1"/>
      <p:bldP spid="43020" grpId="0" animBg="1"/>
      <p:bldP spid="430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dirty="0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dirty="0" smtClean="0">
              <a:solidFill>
                <a:srgbClr val="FF00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1" y="1700213"/>
            <a:ext cx="8147050" cy="942969"/>
          </a:xfrm>
          <a:solidFill>
            <a:srgbClr val="FF0000">
              <a:alpha val="39999"/>
            </a:srgbClr>
          </a:solidFill>
          <a:ln w="57150" cmpd="thickThin">
            <a:solidFill>
              <a:srgbClr val="FF0000"/>
            </a:solidFill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r>
              <a:rPr lang="ru-RU" sz="2000" dirty="0" err="1" smtClean="0"/>
              <a:t>Өте </a:t>
            </a:r>
            <a:r>
              <a:rPr lang="ru-RU" sz="2000" dirty="0" err="1" smtClean="0"/>
              <a:t>ауыр</a:t>
            </a:r>
            <a:r>
              <a:rPr lang="ru-RU" sz="2000" dirty="0" smtClean="0"/>
              <a:t>, </a:t>
            </a:r>
            <a:r>
              <a:rPr lang="ru-RU" sz="2000" dirty="0" err="1" smtClean="0"/>
              <a:t>өмір сүруі екіталай</a:t>
            </a:r>
            <a:r>
              <a:rPr lang="ru-RU" sz="2000" dirty="0" smtClean="0"/>
              <a:t>, </a:t>
            </a:r>
            <a:r>
              <a:rPr lang="ru-RU" sz="2000" dirty="0" err="1" smtClean="0"/>
              <a:t>жарақат алған зақымдану мыналар</a:t>
            </a:r>
            <a:r>
              <a:rPr lang="ru-RU" sz="2000" dirty="0" smtClean="0"/>
              <a:t>. </a:t>
            </a:r>
            <a:r>
              <a:rPr lang="ru-RU" sz="2000" dirty="0" err="1" smtClean="0"/>
              <a:t>Болжамы</a:t>
            </a:r>
            <a:r>
              <a:rPr lang="ru-RU" sz="2000" dirty="0" smtClean="0"/>
              <a:t> </a:t>
            </a:r>
            <a:r>
              <a:rPr lang="ru-RU" sz="2000" dirty="0" err="1" smtClean="0"/>
              <a:t>жағымсыз.</a:t>
            </a:r>
            <a:r>
              <a:rPr lang="ru-RU" sz="2000" dirty="0" smtClean="0"/>
              <a:t> </a:t>
            </a:r>
            <a:r>
              <a:rPr lang="ru-RU" sz="2000" dirty="0" err="1" smtClean="0"/>
              <a:t>Бұл </a:t>
            </a:r>
            <a:r>
              <a:rPr lang="ru-RU" sz="2000" dirty="0" smtClean="0"/>
              <a:t>топ </a:t>
            </a:r>
            <a:r>
              <a:rPr lang="ru-RU" sz="2000" dirty="0" err="1" smtClean="0"/>
              <a:t>қиналуды жеңілдетуге бағытталған күтім </a:t>
            </a:r>
            <a:r>
              <a:rPr lang="ru-RU" sz="2000" dirty="0" smtClean="0"/>
              <a:t>мен </a:t>
            </a:r>
            <a:r>
              <a:rPr lang="ru-RU" sz="2000" dirty="0" err="1" smtClean="0"/>
              <a:t>емдеуді</a:t>
            </a:r>
            <a:r>
              <a:rPr lang="ru-RU" sz="2000" dirty="0" smtClean="0"/>
              <a:t> </a:t>
            </a:r>
            <a:r>
              <a:rPr lang="ru-RU" sz="2000" dirty="0" err="1" smtClean="0"/>
              <a:t>қажет етеді</a:t>
            </a:r>
            <a:r>
              <a:rPr lang="ru-RU" sz="2000" dirty="0" smtClean="0"/>
              <a:t>. </a:t>
            </a:r>
            <a:r>
              <a:rPr lang="ru-RU" sz="2000" dirty="0" err="1" smtClean="0"/>
              <a:t>Эвакуациялауға келмейді</a:t>
            </a:r>
            <a:r>
              <a:rPr lang="ru-RU" sz="2000" dirty="0" smtClean="0"/>
              <a:t>. </a:t>
            </a:r>
            <a:r>
              <a:rPr lang="ru-RU" sz="2000" dirty="0" err="1" smtClean="0"/>
              <a:t>Қай сұрыптау тобы</a:t>
            </a:r>
            <a:r>
              <a:rPr lang="ru-RU" sz="2000" dirty="0" smtClean="0"/>
              <a:t>?</a:t>
            </a:r>
            <a:endParaRPr lang="ru-RU" sz="2000" dirty="0"/>
          </a:p>
        </p:txBody>
      </p:sp>
      <p:pic>
        <p:nvPicPr>
          <p:cNvPr id="23556" name="Picture 24" descr="5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3573463"/>
            <a:ext cx="971550" cy="1600200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7" name="Picture 4" descr="J0189255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6"/>
                  <a:srcRect/>
                  <a:tile tx="0" ty="0" sx="100000" sy="100000" flip="none" algn="tl"/>
                </a:blipFill>
                <a:latin typeface="Book Antiqua"/>
              </a:rPr>
              <a:t>31</a:t>
            </a:r>
          </a:p>
        </p:txBody>
      </p:sp>
      <p:sp>
        <p:nvSpPr>
          <p:cNvPr id="4403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4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4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4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4044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44045" name="AutoShape 13"/>
          <p:cNvSpPr>
            <a:spLocks noChangeArrowheads="1"/>
          </p:cNvSpPr>
          <p:nvPr/>
        </p:nvSpPr>
        <p:spPr bwMode="auto">
          <a:xfrm rot="10800000">
            <a:off x="4857752" y="4786322"/>
            <a:ext cx="3995737" cy="1295400"/>
          </a:xfrm>
          <a:prstGeom prst="wedgeRectCallout">
            <a:avLst>
              <a:gd name="adj1" fmla="val 4190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ru-RU" sz="2400" dirty="0" err="1" smtClean="0"/>
              <a:t>Сұрыптау тобы</a:t>
            </a:r>
            <a:r>
              <a:rPr lang="ru-RU" sz="2400" dirty="0" smtClean="0"/>
              <a:t> № 1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solidFill>
                <a:srgbClr val="CC0000"/>
              </a:solidFill>
            </a:endParaRPr>
          </a:p>
        </p:txBody>
      </p:sp>
      <p:sp>
        <p:nvSpPr>
          <p:cNvPr id="2356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ru-RU" i="1" dirty="0"/>
          </a:p>
        </p:txBody>
      </p:sp>
      <p:sp>
        <p:nvSpPr>
          <p:cNvPr id="44051" name="Rectangle 1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4405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3"/>
            <a:ext cx="1565275" cy="560387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16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916238" y="404813"/>
            <a:ext cx="3384550" cy="4524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84"/>
              </a:avLst>
            </a:prstTxWarp>
          </a:bodyPr>
          <a:lstStyle/>
          <a:p>
            <a:r>
              <a:rPr lang="ru-RU" sz="3600" b="1" kern="10" dirty="0" err="1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Ойын</a:t>
            </a:r>
            <a:r>
              <a:rPr lang="ru-RU" sz="3600" b="1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</a:t>
            </a:r>
            <a:r>
              <a:rPr lang="ru-RU" sz="3600" b="1" kern="10" dirty="0" err="1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шарты</a:t>
            </a:r>
            <a:endParaRPr lang="ru-RU" sz="3600" b="1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  <a:p>
            <a:endParaRPr lang="ru-RU" sz="3600" b="1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2065" name="Rectangle 17">
            <a:hlinkClick r:id="rId3" action="ppaction://hlinksldjump" tooltip="Щёлкни мышкой по кнопке и начнёшь игру &quot;АТЫ -БАТЫ&quot;"/>
          </p:cNvPr>
          <p:cNvSpPr>
            <a:spLocks noChangeArrowheads="1"/>
          </p:cNvSpPr>
          <p:nvPr/>
        </p:nvSpPr>
        <p:spPr bwMode="auto">
          <a:xfrm>
            <a:off x="6588125" y="6381750"/>
            <a:ext cx="1420813" cy="287338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kk-KZ" sz="1400" dirty="0">
                <a:latin typeface="Arial" charset="0"/>
              </a:rPr>
              <a:t>Ойынды бастау</a:t>
            </a:r>
            <a:endParaRPr lang="ru-RU" sz="1400" dirty="0">
              <a:latin typeface="Arial" charset="0"/>
            </a:endParaRPr>
          </a:p>
        </p:txBody>
      </p:sp>
      <p:sp>
        <p:nvSpPr>
          <p:cNvPr id="6150" name="Text Box 19"/>
          <p:cNvSpPr txBox="1">
            <a:spLocks noChangeArrowheads="1"/>
          </p:cNvSpPr>
          <p:nvPr/>
        </p:nvSpPr>
        <p:spPr bwMode="auto">
          <a:xfrm>
            <a:off x="3881438" y="1773238"/>
            <a:ext cx="5262562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lnSpc>
                <a:spcPct val="14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rgbClr val="000099"/>
                </a:solidFill>
              </a:rPr>
              <a:t> </a:t>
            </a:r>
            <a:r>
              <a:rPr lang="kk-KZ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Сөйлемде  </a:t>
            </a:r>
            <a:r>
              <a:rPr lang="kk-KZ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бір санды таңдаңыз                 </a:t>
            </a:r>
            <a:r>
              <a:rPr lang="kk-KZ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Сұрақты </a:t>
            </a:r>
            <a:r>
              <a:rPr lang="ru-RU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оқыңыз</a:t>
            </a:r>
            <a:endParaRPr lang="ru-RU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14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Дұрыс жауапты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үшін тышқанды зкранға басыңыз</a:t>
            </a:r>
            <a:endParaRPr lang="ru-RU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140000"/>
              </a:lnSpc>
              <a:buFont typeface="Wingdings" pitchFamily="2" charset="2"/>
              <a:buChar char="v"/>
            </a:pPr>
            <a:r>
              <a:rPr lang="ru-RU" sz="1600" b="1" i="1" dirty="0" smtClean="0">
                <a:solidFill>
                  <a:srgbClr val="660033"/>
                </a:solidFill>
              </a:rPr>
              <a:t> </a:t>
            </a:r>
            <a:r>
              <a:rPr lang="ru-RU" sz="16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Ойынды</a:t>
            </a:r>
            <a:r>
              <a:rPr lang="ru-RU" sz="16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жалғастыру </a:t>
            </a:r>
            <a:r>
              <a:rPr lang="ru-RU" sz="1600" b="1" i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үшін тышқанды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Ойынды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жалғастыру </a:t>
            </a:r>
            <a:r>
              <a:rPr lang="ru-RU" sz="1600" b="1" i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дегенге</a:t>
            </a:r>
            <a:r>
              <a:rPr lang="ru-RU" sz="1600" b="1" i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басыңыз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5" name="Rectangle 2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243888" y="6381750"/>
            <a:ext cx="701675" cy="287338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шығу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54" name="WordArt 34"/>
          <p:cNvSpPr>
            <a:spLocks noChangeArrowheads="1" noChangeShapeType="1" noTextEdit="1"/>
          </p:cNvSpPr>
          <p:nvPr/>
        </p:nvSpPr>
        <p:spPr bwMode="auto">
          <a:xfrm>
            <a:off x="1908174" y="1052513"/>
            <a:ext cx="523559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55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32025" y="2398713"/>
            <a:ext cx="503238" cy="46672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/>
              <a:t>5</a:t>
            </a:r>
          </a:p>
        </p:txBody>
      </p:sp>
      <p:sp>
        <p:nvSpPr>
          <p:cNvPr id="6156" name="Rectangle 40"/>
          <p:cNvSpPr>
            <a:spLocks noChangeArrowheads="1"/>
          </p:cNvSpPr>
          <p:nvPr/>
        </p:nvSpPr>
        <p:spPr bwMode="auto">
          <a:xfrm>
            <a:off x="827088" y="5732463"/>
            <a:ext cx="2520950" cy="79375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k-KZ" b="1" dirty="0">
                <a:solidFill>
                  <a:srgbClr val="FF0000"/>
                </a:solidFill>
              </a:rPr>
              <a:t>Ойынды жалғастыру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smtClean="0">
              <a:solidFill>
                <a:srgbClr val="FF000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783153"/>
            <a:ext cx="6780212" cy="1368425"/>
          </a:xfrm>
          <a:solidFill>
            <a:srgbClr val="FF0000">
              <a:alpha val="39999"/>
            </a:srgbClr>
          </a:solidFill>
          <a:ln w="57150" cmpd="thickThin">
            <a:solidFill>
              <a:srgbClr val="FF0000"/>
            </a:solidFill>
            <a:miter lim="800000"/>
            <a:headEnd/>
            <a:tailEnd/>
          </a:ln>
        </p:spPr>
        <p:txBody>
          <a:bodyPr>
            <a:normAutofit fontScale="55000" lnSpcReduction="2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ru-RU" sz="2800" dirty="0" err="1" smtClean="0"/>
              <a:t>жеңіл және орташа</a:t>
            </a:r>
            <a:r>
              <a:rPr lang="ru-RU" sz="2800" dirty="0" smtClean="0"/>
              <a:t> </a:t>
            </a:r>
            <a:r>
              <a:rPr lang="ru-RU" sz="2800" dirty="0" err="1" smtClean="0"/>
              <a:t>ауырлықтағы зақымданулары </a:t>
            </a:r>
            <a:r>
              <a:rPr lang="ru-RU" sz="2800" dirty="0" smtClean="0"/>
              <a:t>бар, </a:t>
            </a:r>
            <a:r>
              <a:rPr lang="ru-RU" sz="2800" dirty="0" err="1" smtClean="0"/>
              <a:t>функциональдық бұзылыстары айқын емес</a:t>
            </a:r>
            <a:r>
              <a:rPr lang="ru-RU" sz="2800" dirty="0" smtClean="0"/>
              <a:t> </a:t>
            </a:r>
            <a:r>
              <a:rPr lang="ru-RU" sz="2800" dirty="0" err="1" smtClean="0"/>
              <a:t>немесе</a:t>
            </a:r>
            <a:r>
              <a:rPr lang="ru-RU" sz="2800" dirty="0" smtClean="0"/>
              <a:t> </a:t>
            </a:r>
            <a:r>
              <a:rPr lang="ru-RU" sz="2800" dirty="0" err="1" smtClean="0"/>
              <a:t>жоқ зақымданушылар.</a:t>
            </a:r>
            <a:r>
              <a:rPr lang="ru-RU" sz="2800" dirty="0" smtClean="0"/>
              <a:t> </a:t>
            </a:r>
            <a:r>
              <a:rPr lang="ru-RU" sz="2800" dirty="0" err="1" smtClean="0"/>
              <a:t>Өмір үшін болжамы</a:t>
            </a:r>
            <a:r>
              <a:rPr lang="ru-RU" sz="2800" dirty="0" smtClean="0"/>
              <a:t> </a:t>
            </a:r>
            <a:r>
              <a:rPr lang="ru-RU" sz="2800" dirty="0" err="1" smtClean="0"/>
              <a:t>қолайлы.</a:t>
            </a:r>
            <a:r>
              <a:rPr lang="ru-RU" sz="2800" dirty="0" smtClean="0"/>
              <a:t> </a:t>
            </a:r>
            <a:r>
              <a:rPr lang="ru-RU" sz="2800" dirty="0" err="1" smtClean="0"/>
              <a:t>Қауіпті асқынулардың дамуының </a:t>
            </a:r>
            <a:r>
              <a:rPr lang="ru-RU" sz="2800" dirty="0" smtClean="0"/>
              <a:t>болу </a:t>
            </a:r>
            <a:r>
              <a:rPr lang="ru-RU" sz="2800" dirty="0" err="1" smtClean="0"/>
              <a:t>мүмкіншілігі </a:t>
            </a:r>
            <a:r>
              <a:rPr lang="ru-RU" sz="2800" dirty="0" smtClean="0"/>
              <a:t>аз. </a:t>
            </a:r>
            <a:r>
              <a:rPr lang="ru-RU" sz="2800" dirty="0" err="1" smtClean="0"/>
              <a:t>Оларды</a:t>
            </a:r>
            <a:r>
              <a:rPr lang="ru-RU" sz="2800" dirty="0" smtClean="0"/>
              <a:t> </a:t>
            </a:r>
            <a:r>
              <a:rPr lang="ru-RU" sz="2800" dirty="0" err="1" smtClean="0"/>
              <a:t>эвакуациялау</a:t>
            </a:r>
            <a:r>
              <a:rPr lang="ru-RU" sz="2800" dirty="0" smtClean="0"/>
              <a:t> </a:t>
            </a:r>
            <a:r>
              <a:rPr lang="ru-RU" sz="2800" dirty="0" err="1" smtClean="0"/>
              <a:t>екінші</a:t>
            </a:r>
            <a:r>
              <a:rPr lang="ru-RU" sz="2800" dirty="0" smtClean="0"/>
              <a:t> </a:t>
            </a:r>
            <a:r>
              <a:rPr lang="ru-RU" sz="2800" dirty="0" err="1" smtClean="0"/>
              <a:t>кезекте</a:t>
            </a:r>
            <a:r>
              <a:rPr lang="ru-RU" sz="2800" dirty="0" smtClean="0"/>
              <a:t> </a:t>
            </a:r>
            <a:r>
              <a:rPr lang="ru-RU" sz="2800" dirty="0" err="1" smtClean="0"/>
              <a:t>жалпы</a:t>
            </a:r>
            <a:r>
              <a:rPr lang="ru-RU" sz="2800" dirty="0" smtClean="0"/>
              <a:t> </a:t>
            </a:r>
            <a:r>
              <a:rPr lang="ru-RU" sz="2800" dirty="0" err="1" smtClean="0"/>
              <a:t>мақсаттағы көлікпен </a:t>
            </a:r>
            <a:r>
              <a:rPr lang="ru-RU" sz="2800" dirty="0" err="1" smtClean="0"/>
              <a:t>жүргізіледі.</a:t>
            </a:r>
            <a:r>
              <a:rPr lang="ru-RU" sz="2800" dirty="0" smtClean="0"/>
              <a:t> </a:t>
            </a:r>
            <a:r>
              <a:rPr lang="ru-RU" sz="2800" dirty="0" err="1" smtClean="0"/>
              <a:t>Қай сұрыптау  тобына</a:t>
            </a:r>
            <a:r>
              <a:rPr lang="ru-RU" sz="2800" dirty="0" smtClean="0"/>
              <a:t> </a:t>
            </a:r>
            <a:r>
              <a:rPr lang="ru-RU" sz="2800" dirty="0" err="1" smtClean="0"/>
              <a:t>жатады</a:t>
            </a:r>
            <a:r>
              <a:rPr lang="ru-RU" sz="2800" dirty="0" smtClean="0"/>
              <a:t>?</a:t>
            </a:r>
            <a:endParaRPr lang="ru-RU" sz="2800" dirty="0" smtClean="0"/>
          </a:p>
        </p:txBody>
      </p:sp>
      <p:pic>
        <p:nvPicPr>
          <p:cNvPr id="24580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35</a:t>
            </a:r>
          </a:p>
        </p:txBody>
      </p:sp>
      <p:sp>
        <p:nvSpPr>
          <p:cNvPr id="4506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5900" y="5569946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42976" y="5572140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71670" y="5572140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28926" y="5572140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86182" y="5572140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5068" name="Rectangle 12"/>
          <p:cNvSpPr>
            <a:spLocks noChangeArrowheads="1"/>
          </p:cNvSpPr>
          <p:nvPr/>
        </p:nvSpPr>
        <p:spPr bwMode="auto">
          <a:xfrm>
            <a:off x="4612943" y="3382395"/>
            <a:ext cx="4321175" cy="717550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45069" name="AutoShape 13"/>
          <p:cNvSpPr>
            <a:spLocks noChangeArrowheads="1"/>
          </p:cNvSpPr>
          <p:nvPr/>
        </p:nvSpPr>
        <p:spPr bwMode="auto">
          <a:xfrm rot="10800000">
            <a:off x="4643438" y="4489186"/>
            <a:ext cx="4000528" cy="1297268"/>
          </a:xfrm>
          <a:prstGeom prst="wedgeRectCallout">
            <a:avLst>
              <a:gd name="adj1" fmla="val 426"/>
              <a:gd name="adj2" fmla="val 68088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just">
              <a:lnSpc>
                <a:spcPct val="170000"/>
              </a:lnSpc>
            </a:pPr>
            <a:r>
              <a:rPr lang="ru-RU" sz="2800" dirty="0" err="1" smtClean="0"/>
              <a:t>Сұрыптау тобы</a:t>
            </a:r>
            <a:r>
              <a:rPr lang="ru-RU" sz="2800" dirty="0" smtClean="0"/>
              <a:t> № </a:t>
            </a:r>
            <a:r>
              <a:rPr lang="en-US" sz="2800" dirty="0" smtClean="0"/>
              <a:t>4</a:t>
            </a:r>
            <a:endParaRPr lang="ru-RU" sz="2800" dirty="0"/>
          </a:p>
          <a:p>
            <a:pPr algn="just">
              <a:lnSpc>
                <a:spcPct val="170000"/>
              </a:lnSpc>
            </a:pPr>
            <a:endParaRPr lang="kk-KZ" sz="28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0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5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4507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404812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4597" name="Picture 22" descr="116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860800"/>
            <a:ext cx="10953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dirty="0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dirty="0" smtClean="0">
              <a:solidFill>
                <a:srgbClr val="FF0000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71736" y="1916113"/>
            <a:ext cx="6115064" cy="941383"/>
          </a:xfrm>
          <a:solidFill>
            <a:srgbClr val="00CC00">
              <a:alpha val="25882"/>
            </a:srgbClr>
          </a:solidFill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ru-RU" sz="2400" b="1" i="1" dirty="0" err="1" smtClean="0"/>
              <a:t>Жер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сілкінісінің </a:t>
            </a:r>
            <a:r>
              <a:rPr lang="ru-RU" sz="2400" b="1" i="1" dirty="0" err="1" smtClean="0"/>
              <a:t>неше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түрі </a:t>
            </a:r>
            <a:r>
              <a:rPr lang="ru-RU" sz="2400" b="1" i="1" dirty="0" smtClean="0"/>
              <a:t>бар, </a:t>
            </a:r>
            <a:r>
              <a:rPr lang="kk-KZ" sz="2400" b="1" i="1" dirty="0" smtClean="0"/>
              <a:t>қандай?</a:t>
            </a:r>
            <a:endParaRPr lang="ru-RU" sz="2400" b="1" dirty="0"/>
          </a:p>
        </p:txBody>
      </p:sp>
      <p:pic>
        <p:nvPicPr>
          <p:cNvPr id="25604" name="Picture 24" descr="3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3576638"/>
            <a:ext cx="2233612" cy="1314450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5" name="Picture 4" descr="J0189255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6"/>
                  <a:srcRect/>
                  <a:tile tx="0" ty="0" sx="100000" sy="100000" flip="none" algn="tl"/>
                </a:blipFill>
                <a:latin typeface="Book Antiqua"/>
              </a:rPr>
              <a:t>2</a:t>
            </a:r>
          </a:p>
        </p:txBody>
      </p:sp>
      <p:sp>
        <p:nvSpPr>
          <p:cNvPr id="4608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9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9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6092" name="Rectangle 12"/>
          <p:cNvSpPr>
            <a:spLocks noChangeArrowheads="1"/>
          </p:cNvSpPr>
          <p:nvPr/>
        </p:nvSpPr>
        <p:spPr bwMode="auto">
          <a:xfrm>
            <a:off x="4499992" y="3212976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46093" name="AutoShape 13"/>
          <p:cNvSpPr>
            <a:spLocks noChangeArrowheads="1"/>
          </p:cNvSpPr>
          <p:nvPr/>
        </p:nvSpPr>
        <p:spPr bwMode="auto">
          <a:xfrm rot="10800000">
            <a:off x="5148263" y="4221088"/>
            <a:ext cx="3816350" cy="1565366"/>
          </a:xfrm>
          <a:prstGeom prst="wedgeRectCallout">
            <a:avLst>
              <a:gd name="adj1" fmla="val 2037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ru-RU" sz="2400" i="1" dirty="0" err="1" smtClean="0"/>
              <a:t>Тектоникалық</a:t>
            </a:r>
            <a:r>
              <a:rPr lang="ru-RU" sz="2400" i="1" dirty="0" smtClean="0"/>
              <a:t> </a:t>
            </a:r>
            <a:endParaRPr lang="ru-RU" sz="2400" dirty="0" smtClean="0"/>
          </a:p>
          <a:p>
            <a:r>
              <a:rPr lang="ru-RU" sz="2400" i="1" dirty="0" err="1" smtClean="0"/>
              <a:t>Жанартаулық</a:t>
            </a:r>
            <a:r>
              <a:rPr lang="ru-RU" sz="2400" i="1" dirty="0" smtClean="0"/>
              <a:t> </a:t>
            </a:r>
            <a:endParaRPr lang="ru-RU" sz="2400" dirty="0" smtClean="0"/>
          </a:p>
          <a:p>
            <a:r>
              <a:rPr lang="ru-RU" sz="2400" i="1" dirty="0" err="1" smtClean="0"/>
              <a:t>Опырылма</a:t>
            </a:r>
            <a:r>
              <a:rPr lang="ru-RU" sz="2400" i="1" dirty="0" smtClean="0"/>
              <a:t> </a:t>
            </a:r>
            <a:endParaRPr lang="ru-RU" sz="2400" dirty="0" smtClean="0"/>
          </a:p>
          <a:p>
            <a:r>
              <a:rPr lang="ru-RU" sz="2400" i="1" dirty="0" err="1" smtClean="0"/>
              <a:t>Техногендік</a:t>
            </a:r>
            <a:r>
              <a:rPr lang="ru-RU" sz="2400" i="1" dirty="0" smtClean="0"/>
              <a:t> </a:t>
            </a:r>
            <a:endParaRPr lang="ru-RU" sz="2400" dirty="0" smtClean="0"/>
          </a:p>
          <a:p>
            <a:pPr>
              <a:lnSpc>
                <a:spcPct val="170000"/>
              </a:lnSpc>
            </a:pPr>
            <a:endParaRPr lang="ru-RU" sz="2400" b="1" dirty="0">
              <a:solidFill>
                <a:srgbClr val="CC0000"/>
              </a:solidFill>
            </a:endParaRPr>
          </a:p>
        </p:txBody>
      </p:sp>
      <p:sp>
        <p:nvSpPr>
          <p:cNvPr id="2561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99" name="Rectangle 1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4610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3"/>
            <a:ext cx="1565275" cy="560387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nimBg="1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24063" y="274638"/>
            <a:ext cx="6003926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dirty="0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dirty="0" smtClean="0">
              <a:solidFill>
                <a:srgbClr val="FF0000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989139"/>
            <a:ext cx="6780212" cy="939796"/>
          </a:xfrm>
          <a:solidFill>
            <a:srgbClr val="00CC00">
              <a:alpha val="25882"/>
            </a:srgbClr>
          </a:solidFill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kk-KZ" sz="2800" b="1" dirty="0" smtClean="0"/>
              <a:t>Медициналық </a:t>
            </a:r>
            <a:r>
              <a:rPr lang="kk-KZ" sz="2800" b="1" dirty="0" smtClean="0"/>
              <a:t>сұрыптаудың типтерін атаңыз?</a:t>
            </a:r>
            <a:endParaRPr lang="ru-RU" sz="2800" dirty="0"/>
          </a:p>
        </p:txBody>
      </p:sp>
      <p:pic>
        <p:nvPicPr>
          <p:cNvPr id="26628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6</a:t>
            </a:r>
          </a:p>
        </p:txBody>
      </p:sp>
      <p:sp>
        <p:nvSpPr>
          <p:cNvPr id="4711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7116" name="Rectangle 12"/>
          <p:cNvSpPr>
            <a:spLocks noChangeArrowheads="1"/>
          </p:cNvSpPr>
          <p:nvPr/>
        </p:nvSpPr>
        <p:spPr bwMode="auto">
          <a:xfrm>
            <a:off x="4499992" y="3212976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47117" name="AutoShape 13"/>
          <p:cNvSpPr>
            <a:spLocks noChangeArrowheads="1"/>
          </p:cNvSpPr>
          <p:nvPr/>
        </p:nvSpPr>
        <p:spPr bwMode="auto">
          <a:xfrm rot="10800000">
            <a:off x="5003796" y="4365104"/>
            <a:ext cx="3889375" cy="1512168"/>
          </a:xfrm>
          <a:prstGeom prst="wedgeRectCallout">
            <a:avLst>
              <a:gd name="adj1" fmla="val -861"/>
              <a:gd name="adj2" fmla="val 89806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ru-RU" sz="2000" dirty="0" err="1" smtClean="0"/>
              <a:t>Клиникалық-диагностикалық </a:t>
            </a:r>
            <a:r>
              <a:rPr lang="ru-RU" sz="2000" dirty="0" err="1" smtClean="0"/>
              <a:t>медициналық сұрыптау</a:t>
            </a:r>
            <a:r>
              <a:rPr lang="ru-RU" sz="2000" dirty="0" smtClean="0"/>
              <a:t> </a:t>
            </a:r>
          </a:p>
          <a:p>
            <a:r>
              <a:rPr lang="ru-RU" sz="2000" dirty="0" err="1" smtClean="0"/>
              <a:t>Болжамдық медициналық сұрыптау</a:t>
            </a:r>
            <a:r>
              <a:rPr lang="ru-RU" sz="2000" dirty="0" smtClean="0"/>
              <a:t> </a:t>
            </a:r>
          </a:p>
          <a:p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6638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23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4712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404812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6645" name="Picture 22" descr="116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005263"/>
            <a:ext cx="10953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nimBg="1"/>
      <p:bldP spid="47111" grpId="0" animBg="1"/>
      <p:bldP spid="47112" grpId="0" animBg="1"/>
      <p:bldP spid="47113" grpId="0" animBg="1"/>
      <p:bldP spid="47114" grpId="0" animBg="1"/>
      <p:bldP spid="47115" grpId="0" animBg="1"/>
      <p:bldP spid="47116" grpId="0" animBg="1"/>
      <p:bldP spid="471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8" y="274638"/>
            <a:ext cx="6543692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dirty="0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dirty="0" smtClean="0">
              <a:solidFill>
                <a:srgbClr val="FF000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00166" y="1786922"/>
            <a:ext cx="6786609" cy="1470025"/>
          </a:xfrm>
          <a:solidFill>
            <a:srgbClr val="00CC00">
              <a:alpha val="25882"/>
            </a:srgbClr>
          </a:solidFill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b="1" dirty="0" err="1" smtClean="0"/>
              <a:t>Клиникалық-диагностикалық медициналық </a:t>
            </a:r>
            <a:r>
              <a:rPr lang="ru-RU" sz="3600" b="1" dirty="0" err="1" smtClean="0"/>
              <a:t>сұрыптау</a:t>
            </a:r>
            <a:r>
              <a:rPr lang="ru-RU" sz="3600" dirty="0" err="1" smtClean="0"/>
              <a:t> </a:t>
            </a:r>
            <a:r>
              <a:rPr lang="ru-RU" sz="3600" b="1" dirty="0" err="1" smtClean="0"/>
              <a:t>нешеге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бөлінеде қандай?</a:t>
            </a:r>
            <a:endParaRPr lang="ru-RU" sz="4000" b="1" dirty="0" smtClean="0">
              <a:solidFill>
                <a:srgbClr val="003300"/>
              </a:solidFill>
            </a:endParaRPr>
          </a:p>
        </p:txBody>
      </p:sp>
      <p:pic>
        <p:nvPicPr>
          <p:cNvPr id="27652" name="Picture 24" descr="e188aaa3434e66288ee778c007748f25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3933825"/>
            <a:ext cx="1390650" cy="1238250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3" name="Picture 4" descr="J0189255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5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6"/>
                  <a:srcRect/>
                  <a:tile tx="0" ty="0" sx="100000" sy="100000" flip="none" algn="tl"/>
                </a:blipFill>
                <a:latin typeface="Book Antiqua"/>
              </a:rPr>
              <a:t>10</a:t>
            </a:r>
          </a:p>
        </p:txBody>
      </p:sp>
      <p:sp>
        <p:nvSpPr>
          <p:cNvPr id="4813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8140" name="Rectangle 12"/>
          <p:cNvSpPr>
            <a:spLocks noChangeArrowheads="1"/>
          </p:cNvSpPr>
          <p:nvPr/>
        </p:nvSpPr>
        <p:spPr bwMode="auto">
          <a:xfrm>
            <a:off x="4283968" y="3429000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48141" name="AutoShape 13"/>
          <p:cNvSpPr>
            <a:spLocks noChangeArrowheads="1"/>
          </p:cNvSpPr>
          <p:nvPr/>
        </p:nvSpPr>
        <p:spPr bwMode="auto">
          <a:xfrm rot="10800000">
            <a:off x="5000628" y="4437112"/>
            <a:ext cx="3887786" cy="1277904"/>
          </a:xfrm>
          <a:custGeom>
            <a:avLst/>
            <a:gdLst>
              <a:gd name="connsiteX0" fmla="*/ 0 w 3311525"/>
              <a:gd name="connsiteY0" fmla="*/ 0 h 1295400"/>
              <a:gd name="connsiteX1" fmla="*/ 551921 w 3311525"/>
              <a:gd name="connsiteY1" fmla="*/ 0 h 1295400"/>
              <a:gd name="connsiteX2" fmla="*/ 551921 w 3311525"/>
              <a:gd name="connsiteY2" fmla="*/ 0 h 1295400"/>
              <a:gd name="connsiteX3" fmla="*/ 1379802 w 3311525"/>
              <a:gd name="connsiteY3" fmla="*/ 0 h 1295400"/>
              <a:gd name="connsiteX4" fmla="*/ 3311525 w 3311525"/>
              <a:gd name="connsiteY4" fmla="*/ 0 h 1295400"/>
              <a:gd name="connsiteX5" fmla="*/ 3311525 w 3311525"/>
              <a:gd name="connsiteY5" fmla="*/ 755650 h 1295400"/>
              <a:gd name="connsiteX6" fmla="*/ 3311525 w 3311525"/>
              <a:gd name="connsiteY6" fmla="*/ 755650 h 1295400"/>
              <a:gd name="connsiteX7" fmla="*/ 3311525 w 3311525"/>
              <a:gd name="connsiteY7" fmla="*/ 1079500 h 1295400"/>
              <a:gd name="connsiteX8" fmla="*/ 3311525 w 3311525"/>
              <a:gd name="connsiteY8" fmla="*/ 1295400 h 1295400"/>
              <a:gd name="connsiteX9" fmla="*/ 1379802 w 3311525"/>
              <a:gd name="connsiteY9" fmla="*/ 1295400 h 1295400"/>
              <a:gd name="connsiteX10" fmla="*/ 1480980 w 3311525"/>
              <a:gd name="connsiteY10" fmla="*/ 1754192 h 1295400"/>
              <a:gd name="connsiteX11" fmla="*/ 551921 w 3311525"/>
              <a:gd name="connsiteY11" fmla="*/ 1295400 h 1295400"/>
              <a:gd name="connsiteX12" fmla="*/ 0 w 3311525"/>
              <a:gd name="connsiteY12" fmla="*/ 1295400 h 1295400"/>
              <a:gd name="connsiteX13" fmla="*/ 0 w 3311525"/>
              <a:gd name="connsiteY13" fmla="*/ 1079500 h 1295400"/>
              <a:gd name="connsiteX14" fmla="*/ 0 w 3311525"/>
              <a:gd name="connsiteY14" fmla="*/ 755650 h 1295400"/>
              <a:gd name="connsiteX15" fmla="*/ 0 w 3311525"/>
              <a:gd name="connsiteY15" fmla="*/ 755650 h 1295400"/>
              <a:gd name="connsiteX16" fmla="*/ 0 w 3311525"/>
              <a:gd name="connsiteY16" fmla="*/ 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11525" h="1295400">
                <a:moveTo>
                  <a:pt x="0" y="0"/>
                </a:moveTo>
                <a:lnTo>
                  <a:pt x="551921" y="0"/>
                </a:lnTo>
                <a:lnTo>
                  <a:pt x="551921" y="0"/>
                </a:lnTo>
                <a:lnTo>
                  <a:pt x="1379802" y="0"/>
                </a:lnTo>
                <a:lnTo>
                  <a:pt x="3311525" y="0"/>
                </a:lnTo>
                <a:lnTo>
                  <a:pt x="3311525" y="755650"/>
                </a:lnTo>
                <a:lnTo>
                  <a:pt x="3311525" y="755650"/>
                </a:lnTo>
                <a:lnTo>
                  <a:pt x="3311525" y="1079500"/>
                </a:lnTo>
                <a:lnTo>
                  <a:pt x="3311525" y="1295400"/>
                </a:lnTo>
                <a:lnTo>
                  <a:pt x="1379802" y="1295400"/>
                </a:lnTo>
                <a:lnTo>
                  <a:pt x="1480980" y="1754192"/>
                </a:lnTo>
                <a:lnTo>
                  <a:pt x="551921" y="1295400"/>
                </a:lnTo>
                <a:lnTo>
                  <a:pt x="0" y="1295400"/>
                </a:lnTo>
                <a:lnTo>
                  <a:pt x="0" y="1079500"/>
                </a:lnTo>
                <a:lnTo>
                  <a:pt x="0" y="755650"/>
                </a:lnTo>
                <a:lnTo>
                  <a:pt x="0" y="755650"/>
                </a:lnTo>
                <a:lnTo>
                  <a:pt x="0" y="0"/>
                </a:lnTo>
                <a:close/>
              </a:path>
            </a:pathLst>
          </a:cu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en-US" sz="2400" dirty="0" smtClean="0"/>
              <a:t>1)</a:t>
            </a:r>
            <a:r>
              <a:rPr lang="ru-RU" sz="2400" dirty="0" smtClean="0"/>
              <a:t>Пункт </a:t>
            </a:r>
            <a:r>
              <a:rPr lang="ru-RU" sz="2400" dirty="0" err="1" smtClean="0"/>
              <a:t>ішілік</a:t>
            </a:r>
            <a:r>
              <a:rPr lang="ru-RU" sz="2400" dirty="0" smtClean="0"/>
              <a:t> </a:t>
            </a:r>
            <a:r>
              <a:rPr lang="ru-RU" sz="2400" dirty="0" err="1" smtClean="0"/>
              <a:t>сұрыптау</a:t>
            </a:r>
            <a:r>
              <a:rPr lang="ru-RU" sz="2400" dirty="0" smtClean="0"/>
              <a:t> </a:t>
            </a:r>
          </a:p>
          <a:p>
            <a:r>
              <a:rPr lang="en-US" sz="2400" dirty="0" smtClean="0"/>
              <a:t>2) </a:t>
            </a:r>
            <a:r>
              <a:rPr lang="ru-RU" sz="2400" dirty="0" err="1" smtClean="0"/>
              <a:t>Эвакуациялық-көліктік </a:t>
            </a:r>
            <a:r>
              <a:rPr lang="ru-RU" sz="2400" dirty="0" err="1" smtClean="0"/>
              <a:t>сұрыптау</a:t>
            </a:r>
            <a:endParaRPr lang="ru-RU" sz="2400" dirty="0" smtClean="0"/>
          </a:p>
          <a:p>
            <a:endParaRPr lang="ru-RU" sz="3200" dirty="0"/>
          </a:p>
        </p:txBody>
      </p:sp>
      <p:sp>
        <p:nvSpPr>
          <p:cNvPr id="2766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47" name="Rectangle 1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5796136" y="6418624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4814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18624"/>
            <a:ext cx="1565275" cy="439376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nimBg="1"/>
      <p:bldP spid="48135" grpId="0" animBg="1"/>
      <p:bldP spid="48136" grpId="0" animBg="1"/>
      <p:bldP spid="48137" grpId="0" animBg="1"/>
      <p:bldP spid="48138" grpId="0" animBg="1"/>
      <p:bldP spid="48139" grpId="0" animBg="1"/>
      <p:bldP spid="48140" grpId="0" animBg="1"/>
      <p:bldP spid="481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kk-KZ" sz="3600" i="1" dirty="0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dirty="0" smtClean="0">
              <a:solidFill>
                <a:srgbClr val="FF0000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000232" y="1500174"/>
            <a:ext cx="6530994" cy="1116656"/>
          </a:xfrm>
          <a:solidFill>
            <a:srgbClr val="00CC00">
              <a:alpha val="25882"/>
            </a:srgbClr>
          </a:solidFill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ru-RU" sz="3200" b="1" dirty="0" err="1" smtClean="0"/>
              <a:t>Жойқын </a:t>
            </a:r>
            <a:r>
              <a:rPr lang="ru-RU" sz="3200" b="1" dirty="0" err="1" smtClean="0"/>
              <a:t>ж</a:t>
            </a:r>
            <a:r>
              <a:rPr lang="ru-RU" sz="3200" b="1" dirty="0" err="1" smtClean="0"/>
              <a:t>ер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сілкінісінің </a:t>
            </a:r>
            <a:r>
              <a:rPr lang="ru-RU" sz="3200" b="1" dirty="0" err="1" smtClean="0"/>
              <a:t>белгілері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  <p:pic>
        <p:nvPicPr>
          <p:cNvPr id="28676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3838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2723" y="386556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91368" y="619918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18</a:t>
            </a:r>
          </a:p>
        </p:txBody>
      </p:sp>
      <p:sp>
        <p:nvSpPr>
          <p:cNvPr id="4915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6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6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6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6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9164" name="Rectangle 12"/>
          <p:cNvSpPr>
            <a:spLocks noChangeArrowheads="1"/>
          </p:cNvSpPr>
          <p:nvPr/>
        </p:nvSpPr>
        <p:spPr bwMode="auto">
          <a:xfrm>
            <a:off x="4572000" y="2924944"/>
            <a:ext cx="4321175" cy="504056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 dirty="0" err="1">
                <a:solidFill>
                  <a:srgbClr val="660033"/>
                </a:solidFill>
              </a:rPr>
              <a:t>Дұрыс</a:t>
            </a:r>
            <a:r>
              <a:rPr lang="ru-RU" sz="3200" b="1" i="1" dirty="0">
                <a:solidFill>
                  <a:srgbClr val="660033"/>
                </a:solidFill>
              </a:rPr>
              <a:t> </a:t>
            </a:r>
            <a:r>
              <a:rPr lang="ru-RU" sz="3200" b="1" i="1" dirty="0" err="1">
                <a:solidFill>
                  <a:srgbClr val="660033"/>
                </a:solidFill>
              </a:rPr>
              <a:t>жауап</a:t>
            </a:r>
            <a:r>
              <a:rPr lang="ru-RU" sz="3200" b="1" i="1" dirty="0">
                <a:solidFill>
                  <a:srgbClr val="660033"/>
                </a:solidFill>
              </a:rPr>
              <a:t>!</a:t>
            </a:r>
          </a:p>
        </p:txBody>
      </p:sp>
      <p:sp useBgFill="1">
        <p:nvSpPr>
          <p:cNvPr id="49165" name="AutoShape 13"/>
          <p:cNvSpPr>
            <a:spLocks noChangeArrowheads="1"/>
          </p:cNvSpPr>
          <p:nvPr/>
        </p:nvSpPr>
        <p:spPr bwMode="auto">
          <a:xfrm rot="10800000">
            <a:off x="4572000" y="4005064"/>
            <a:ext cx="4464496" cy="1656184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l"/>
            <a:r>
              <a:rPr lang="ru-RU" sz="2000" dirty="0" err="1" smtClean="0"/>
              <a:t>Тасты</a:t>
            </a:r>
            <a:r>
              <a:rPr lang="ru-RU" sz="2000" dirty="0" smtClean="0"/>
              <a:t> </a:t>
            </a:r>
            <a:r>
              <a:rPr lang="ru-RU" sz="2000" dirty="0" err="1" smtClean="0"/>
              <a:t>құрылыстардың қирауы.</a:t>
            </a:r>
            <a:r>
              <a:rPr lang="ru-RU" sz="2000" dirty="0" smtClean="0"/>
              <a:t> </a:t>
            </a:r>
            <a:r>
              <a:rPr lang="ru-RU" sz="2000" dirty="0" err="1" smtClean="0"/>
              <a:t>Теміржол</a:t>
            </a:r>
            <a:r>
              <a:rPr lang="ru-RU" sz="2000" dirty="0" smtClean="0"/>
              <a:t> </a:t>
            </a:r>
            <a:r>
              <a:rPr lang="ru-RU" sz="2000" dirty="0" err="1" smtClean="0"/>
              <a:t>рельстерінің </a:t>
            </a:r>
            <a:r>
              <a:rPr lang="ru-RU" sz="2000" dirty="0" err="1" smtClean="0"/>
              <a:t>майысуы</a:t>
            </a:r>
            <a:r>
              <a:rPr lang="ru-RU" sz="2000" dirty="0" smtClean="0"/>
              <a:t>. </a:t>
            </a:r>
            <a:r>
              <a:rPr lang="ru-RU" sz="2000" dirty="0" err="1" smtClean="0"/>
              <a:t>Көшкіндер, опырылып</a:t>
            </a:r>
            <a:r>
              <a:rPr lang="ru-RU" sz="2000" dirty="0" smtClean="0"/>
              <a:t> </a:t>
            </a:r>
            <a:r>
              <a:rPr lang="ru-RU" sz="2000" dirty="0" err="1" smtClean="0"/>
              <a:t>кұлаулар</a:t>
            </a:r>
            <a:r>
              <a:rPr lang="ru-RU" sz="2000" dirty="0" err="1" smtClean="0"/>
              <a:t>, жерде</a:t>
            </a:r>
            <a:r>
              <a:rPr lang="ru-RU" sz="2000" dirty="0" smtClean="0"/>
              <a:t> </a:t>
            </a:r>
            <a:r>
              <a:rPr lang="ru-RU" sz="2000" dirty="0" err="1" smtClean="0"/>
              <a:t>жарылыстардың </a:t>
            </a:r>
            <a:r>
              <a:rPr lang="ru-RU" sz="2000" dirty="0" err="1" smtClean="0"/>
              <a:t>пайда</a:t>
            </a:r>
            <a:r>
              <a:rPr lang="ru-RU" sz="2000" dirty="0" smtClean="0"/>
              <a:t> </a:t>
            </a:r>
            <a:r>
              <a:rPr lang="ru-RU" sz="2000" dirty="0" err="1" smtClean="0"/>
              <a:t>болуы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6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71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4917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4"/>
            <a:ext cx="1565275" cy="444500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nimBg="1"/>
      <p:bldP spid="49159" grpId="0" animBg="1"/>
      <p:bldP spid="49160" grpId="0" animBg="1"/>
      <p:bldP spid="49161" grpId="0" animBg="1"/>
      <p:bldP spid="49162" grpId="0" animBg="1"/>
      <p:bldP spid="49163" grpId="0" animBg="1"/>
      <p:bldP spid="49164" grpId="0" animBg="1"/>
      <p:bldP spid="4916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1663" y="274638"/>
            <a:ext cx="6156325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dirty="0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dirty="0" smtClean="0">
              <a:solidFill>
                <a:srgbClr val="FF000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592263"/>
            <a:ext cx="7632700" cy="1336671"/>
          </a:xfrm>
          <a:solidFill>
            <a:srgbClr val="00CC00">
              <a:alpha val="25882"/>
            </a:srgbClr>
          </a:solidFill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ru-RU" sz="2800" b="1" dirty="0" smtClean="0"/>
              <a:t>Диагноз </a:t>
            </a:r>
            <a:r>
              <a:rPr lang="ru-RU" sz="2800" b="1" dirty="0" err="1" smtClean="0"/>
              <a:t>қою </a:t>
            </a:r>
            <a:r>
              <a:rPr lang="ru-RU" sz="2800" b="1" dirty="0" smtClean="0"/>
              <a:t>мен </a:t>
            </a:r>
            <a:r>
              <a:rPr lang="ru-RU" sz="2800" b="1" dirty="0" err="1" smtClean="0"/>
              <a:t>болжам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жасау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ненің негізі</a:t>
            </a:r>
            <a:r>
              <a:rPr lang="ru-RU" sz="2800" b="1" dirty="0" smtClean="0"/>
              <a:t>?</a:t>
            </a:r>
            <a:endParaRPr lang="ru-RU" sz="3200" b="1" dirty="0"/>
          </a:p>
        </p:txBody>
      </p:sp>
      <p:pic>
        <p:nvPicPr>
          <p:cNvPr id="29700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32866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1596" y="395584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584958" y="628946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26</a:t>
            </a:r>
          </a:p>
        </p:txBody>
      </p:sp>
      <p:sp>
        <p:nvSpPr>
          <p:cNvPr id="5018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018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50189" name="AutoShape 13"/>
          <p:cNvSpPr>
            <a:spLocks noChangeArrowheads="1"/>
          </p:cNvSpPr>
          <p:nvPr/>
        </p:nvSpPr>
        <p:spPr bwMode="auto">
          <a:xfrm rot="10800000">
            <a:off x="5148262" y="4797425"/>
            <a:ext cx="3311525" cy="1131905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ru-RU" sz="2000" dirty="0" err="1" smtClean="0"/>
              <a:t>медициналық сұрыптаудың </a:t>
            </a:r>
            <a:r>
              <a:rPr lang="ru-RU" sz="2000" dirty="0" err="1" smtClean="0"/>
              <a:t>негізі</a:t>
            </a:r>
            <a:endParaRPr lang="ru-RU" sz="2000" b="1" dirty="0">
              <a:solidFill>
                <a:srgbClr val="CC0000"/>
              </a:solidFill>
            </a:endParaRPr>
          </a:p>
        </p:txBody>
      </p:sp>
      <p:sp>
        <p:nvSpPr>
          <p:cNvPr id="29710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95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5019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404812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9717" name="Picture 22" descr="051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076700"/>
            <a:ext cx="14287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50188" grpId="0" animBg="1"/>
      <p:bldP spid="5018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smtClean="0">
              <a:solidFill>
                <a:srgbClr val="FF000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9"/>
            <a:ext cx="8208714" cy="1227134"/>
          </a:xfrm>
          <a:solidFill>
            <a:srgbClr val="00CC00">
              <a:alpha val="25882"/>
            </a:srgbClr>
          </a:solidFill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ru-RU" sz="2400" b="1" dirty="0" err="1" smtClean="0"/>
              <a:t>Жер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сілкінісі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дүмпулерінің сейсмикалық қуатын сипаттайтын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мөлшер</a:t>
            </a:r>
            <a:r>
              <a:rPr lang="en-US" sz="2400" b="1" dirty="0" smtClean="0"/>
              <a:t> </a:t>
            </a:r>
            <a:r>
              <a:rPr lang="kk-KZ" sz="2400" b="1" dirty="0" smtClean="0"/>
              <a:t>қалай аталады?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4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29</a:t>
            </a:r>
          </a:p>
        </p:txBody>
      </p:sp>
      <p:sp>
        <p:nvSpPr>
          <p:cNvPr id="5120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1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1212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51213" name="AutoShape 13"/>
          <p:cNvSpPr>
            <a:spLocks noChangeArrowheads="1"/>
          </p:cNvSpPr>
          <p:nvPr/>
        </p:nvSpPr>
        <p:spPr bwMode="auto">
          <a:xfrm rot="10800000">
            <a:off x="4786314" y="4786322"/>
            <a:ext cx="4000528" cy="714380"/>
          </a:xfrm>
          <a:prstGeom prst="wedgeRectCallout">
            <a:avLst>
              <a:gd name="adj1" fmla="val -829"/>
              <a:gd name="adj2" fmla="val 81861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>
              <a:lnSpc>
                <a:spcPct val="70000"/>
              </a:lnSpc>
            </a:pPr>
            <a:r>
              <a:rPr lang="ru-RU" sz="3200" dirty="0" smtClean="0"/>
              <a:t>Магнитуда</a:t>
            </a:r>
            <a:endParaRPr lang="kk-KZ" sz="3200" b="1" dirty="0" smtClean="0">
              <a:solidFill>
                <a:srgbClr val="CC0000"/>
              </a:solidFill>
            </a:endParaRPr>
          </a:p>
        </p:txBody>
      </p:sp>
      <p:sp>
        <p:nvSpPr>
          <p:cNvPr id="30734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19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5122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3"/>
            <a:ext cx="1565275" cy="560387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30741" name="Picture 23" descr="01111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57563"/>
            <a:ext cx="123031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nimBg="1"/>
      <p:bldP spid="51207" grpId="0" animBg="1"/>
      <p:bldP spid="51208" grpId="0" animBg="1"/>
      <p:bldP spid="51209" grpId="0" animBg="1"/>
      <p:bldP spid="51210" grpId="0" animBg="1"/>
      <p:bldP spid="51211" grpId="0" animBg="1"/>
      <p:bldP spid="51212" grpId="0" animBg="1"/>
      <p:bldP spid="512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smtClean="0">
              <a:solidFill>
                <a:srgbClr val="FF000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2357430"/>
            <a:ext cx="6780212" cy="725482"/>
          </a:xfrm>
          <a:solidFill>
            <a:srgbClr val="00CC00">
              <a:alpha val="25882"/>
            </a:srgbClr>
          </a:solidFill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5-ші </a:t>
            </a:r>
            <a:r>
              <a:rPr lang="ru-RU" b="1" i="1" dirty="0" err="1" smtClean="0"/>
              <a:t>сұрыптау </a:t>
            </a:r>
            <a:r>
              <a:rPr lang="ru-RU" b="1" i="1" dirty="0" err="1" smtClean="0"/>
              <a:t>тобы</a:t>
            </a:r>
            <a:r>
              <a:rPr lang="ru-RU" b="1" dirty="0" err="1" smtClean="0"/>
              <a:t>на</a:t>
            </a:r>
            <a:r>
              <a:rPr lang="ru-RU" b="1" dirty="0" smtClean="0"/>
              <a:t> </a:t>
            </a:r>
            <a:r>
              <a:rPr lang="ru-RU" b="1" dirty="0" err="1" smtClean="0"/>
              <a:t>жатады</a:t>
            </a:r>
            <a:r>
              <a:rPr lang="ru-RU" b="1" dirty="0" smtClean="0"/>
              <a:t>?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8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34</a:t>
            </a:r>
          </a:p>
        </p:txBody>
      </p:sp>
      <p:sp>
        <p:nvSpPr>
          <p:cNvPr id="5223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2236" name="Rectangle 12"/>
          <p:cNvSpPr>
            <a:spLocks noChangeArrowheads="1"/>
          </p:cNvSpPr>
          <p:nvPr/>
        </p:nvSpPr>
        <p:spPr bwMode="auto">
          <a:xfrm>
            <a:off x="4499992" y="3212976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52237" name="AutoShape 13"/>
          <p:cNvSpPr>
            <a:spLocks noChangeArrowheads="1"/>
          </p:cNvSpPr>
          <p:nvPr/>
        </p:nvSpPr>
        <p:spPr bwMode="auto">
          <a:xfrm rot="10800000">
            <a:off x="5072063" y="4149079"/>
            <a:ext cx="3744913" cy="1637373"/>
          </a:xfrm>
          <a:prstGeom prst="wedgeRectCallout">
            <a:avLst>
              <a:gd name="adj1" fmla="val -2736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>
              <a:lnSpc>
                <a:spcPct val="80000"/>
              </a:lnSpc>
            </a:pPr>
            <a:r>
              <a:rPr lang="ru-RU" dirty="0" err="1" smtClean="0"/>
              <a:t>жеңіл жарақат алғандар, еңбек қабілеттілігін қалпына келтіру</a:t>
            </a:r>
            <a:r>
              <a:rPr lang="ru-RU" dirty="0" smtClean="0"/>
              <a:t> </a:t>
            </a:r>
            <a:r>
              <a:rPr lang="ru-RU" dirty="0" err="1" smtClean="0"/>
              <a:t>қолайлы, тұрғылықты жері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амбулаториялық-емханалық емдеуді</a:t>
            </a:r>
            <a:r>
              <a:rPr lang="ru-RU" dirty="0" smtClean="0"/>
              <a:t> </a:t>
            </a:r>
            <a:r>
              <a:rPr lang="ru-RU" dirty="0" err="1" smtClean="0"/>
              <a:t>(байқауды</a:t>
            </a:r>
            <a:r>
              <a:rPr lang="ru-RU" dirty="0" smtClean="0"/>
              <a:t>) </a:t>
            </a:r>
            <a:r>
              <a:rPr lang="ru-RU" dirty="0" err="1" smtClean="0"/>
              <a:t>қажет ететіндер</a:t>
            </a:r>
            <a:r>
              <a:rPr lang="ru-RU" dirty="0" smtClean="0"/>
              <a:t>. </a:t>
            </a:r>
            <a:r>
              <a:rPr lang="ru-RU" dirty="0" err="1" smtClean="0"/>
              <a:t>Эвакуациялау</a:t>
            </a:r>
            <a:r>
              <a:rPr lang="ru-RU" dirty="0" smtClean="0"/>
              <a:t> </a:t>
            </a:r>
            <a:r>
              <a:rPr lang="ru-RU" dirty="0" err="1" smtClean="0"/>
              <a:t>екінші</a:t>
            </a:r>
            <a:r>
              <a:rPr lang="ru-RU" dirty="0" smtClean="0"/>
              <a:t> </a:t>
            </a:r>
            <a:r>
              <a:rPr lang="ru-RU" dirty="0" err="1" smtClean="0"/>
              <a:t>кезекте</a:t>
            </a:r>
            <a:r>
              <a:rPr lang="ru-RU" dirty="0" smtClean="0"/>
              <a:t> </a:t>
            </a:r>
            <a:r>
              <a:rPr lang="ru-RU" dirty="0" err="1" smtClean="0"/>
              <a:t>жүргізіледі.</a:t>
            </a:r>
            <a:r>
              <a:rPr lang="ru-RU" dirty="0" smtClean="0"/>
              <a:t> </a:t>
            </a:r>
            <a:r>
              <a:rPr lang="ru-RU" dirty="0"/>
              <a:t>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kk-KZ" b="1" dirty="0" smtClean="0">
              <a:solidFill>
                <a:srgbClr val="CC0000"/>
              </a:solidFill>
            </a:endParaRPr>
          </a:p>
        </p:txBody>
      </p:sp>
      <p:sp>
        <p:nvSpPr>
          <p:cNvPr id="31758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43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5224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4"/>
            <a:ext cx="1565275" cy="560386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nimBg="1"/>
      <p:bldP spid="52231" grpId="0" animBg="1"/>
      <p:bldP spid="52232" grpId="0" animBg="1"/>
      <p:bldP spid="52233" grpId="0" animBg="1"/>
      <p:bldP spid="52234" grpId="0" animBg="1"/>
      <p:bldP spid="52235" grpId="0" animBg="1"/>
      <p:bldP spid="52236" grpId="0" animBg="1"/>
      <p:bldP spid="522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3238" y="490538"/>
            <a:ext cx="6048276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dirty="0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dirty="0" smtClean="0">
              <a:solidFill>
                <a:srgbClr val="FF00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989138"/>
            <a:ext cx="7776864" cy="1368425"/>
          </a:xfrm>
          <a:solidFill>
            <a:srgbClr val="0066FF">
              <a:alpha val="18823"/>
            </a:srgbClr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kk-KZ" sz="2400" dirty="0" smtClean="0"/>
              <a:t>термиялық, химиялық, электрлік, сәулелік энергияны әсерінен туындайтын ағзалар мен тіндердің спецификалық зақымдарын </a:t>
            </a:r>
            <a:r>
              <a:rPr lang="kk-KZ" sz="2400" dirty="0" smtClean="0"/>
              <a:t>айтамыз</a:t>
            </a:r>
            <a:r>
              <a:rPr lang="kk-KZ" sz="2400" dirty="0" smtClean="0"/>
              <a:t> </a:t>
            </a:r>
            <a:r>
              <a:rPr lang="kk-KZ" sz="2400" dirty="0" smtClean="0"/>
              <a:t>не деп атаймыз?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kern="1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2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4</a:t>
            </a:r>
          </a:p>
        </p:txBody>
      </p:sp>
      <p:sp>
        <p:nvSpPr>
          <p:cNvPr id="5325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326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53261" name="AutoShape 13"/>
          <p:cNvSpPr>
            <a:spLocks noChangeArrowheads="1"/>
          </p:cNvSpPr>
          <p:nvPr/>
        </p:nvSpPr>
        <p:spPr bwMode="auto">
          <a:xfrm rot="10800000">
            <a:off x="5076824" y="4832350"/>
            <a:ext cx="3311525" cy="73979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>
              <a:lnSpc>
                <a:spcPct val="180000"/>
              </a:lnSpc>
            </a:pPr>
            <a:r>
              <a:rPr lang="kk-KZ" sz="2400" dirty="0" smtClean="0"/>
              <a:t>КҮЙІК</a:t>
            </a:r>
            <a:endParaRPr lang="ru-RU" sz="2400" kern="1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80000"/>
              </a:lnSpc>
            </a:pPr>
            <a:endParaRPr lang="kk-KZ" sz="2400" b="1" dirty="0">
              <a:solidFill>
                <a:srgbClr val="CC0000"/>
              </a:solidFill>
            </a:endParaRPr>
          </a:p>
        </p:txBody>
      </p:sp>
      <p:sp>
        <p:nvSpPr>
          <p:cNvPr id="32782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67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5326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3"/>
            <a:ext cx="1565275" cy="560387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32789" name="Picture 23" descr="01111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429000"/>
            <a:ext cx="1185863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  <a:p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nimBg="1"/>
      <p:bldP spid="53255" grpId="0" animBg="1"/>
      <p:bldP spid="53256" grpId="0" animBg="1"/>
      <p:bldP spid="53257" grpId="0" animBg="1"/>
      <p:bldP spid="53258" grpId="0" animBg="1"/>
      <p:bldP spid="53259" grpId="0" animBg="1"/>
      <p:bldP spid="53260" grpId="0" animBg="1"/>
      <p:bldP spid="5326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6264076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dirty="0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dirty="0" smtClean="0">
              <a:solidFill>
                <a:srgbClr val="FF0000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403648" y="1988840"/>
            <a:ext cx="6780212" cy="1368425"/>
          </a:xfrm>
          <a:solidFill>
            <a:srgbClr val="0066FF">
              <a:alpha val="18823"/>
            </a:srgbClr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kk-KZ" sz="2400" dirty="0" smtClean="0"/>
              <a:t>Эпидермистің өлуі(терінің </a:t>
            </a:r>
            <a:r>
              <a:rPr lang="kk-KZ" sz="2400" dirty="0" smtClean="0"/>
              <a:t>емізікті қабатына дейін); Эпидермиспен қоса дерманың торлы және емізікше  қабаты бұзылады, тек тер бездері және түк қапшықтары жарақаттанбайды. Олар сарғыштау түсті сүйыққа толған. Күйікті жараның түбі ашық-қызғылт түсті және ылғалды </a:t>
            </a:r>
            <a:r>
              <a:rPr lang="kk-KZ" sz="2400" dirty="0" smtClean="0"/>
              <a:t>болады</a:t>
            </a:r>
            <a:r>
              <a:rPr lang="kk-KZ" sz="2400" dirty="0" smtClean="0"/>
              <a:t> </a:t>
            </a:r>
            <a:r>
              <a:rPr lang="kk-KZ" sz="2400" dirty="0" smtClean="0"/>
              <a:t>күйіктің нешінші дәрежесі?</a:t>
            </a:r>
            <a:endParaRPr lang="ru-RU" sz="32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6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8</a:t>
            </a:r>
          </a:p>
        </p:txBody>
      </p:sp>
      <p:sp>
        <p:nvSpPr>
          <p:cNvPr id="5427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4284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54285" name="AutoShape 13"/>
          <p:cNvSpPr>
            <a:spLocks noChangeArrowheads="1"/>
          </p:cNvSpPr>
          <p:nvPr/>
        </p:nvSpPr>
        <p:spPr bwMode="auto">
          <a:xfrm rot="10800000">
            <a:off x="5148063" y="4797152"/>
            <a:ext cx="3311525" cy="774988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kk-KZ" sz="3200" dirty="0" smtClean="0"/>
              <a:t>III А дəрежесі</a:t>
            </a:r>
            <a:endParaRPr lang="ru-RU" sz="320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33806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91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5429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4"/>
            <a:ext cx="1565275" cy="560386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33813" name="Picture 22" descr="Рисунок3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573463"/>
            <a:ext cx="15843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nimBg="1"/>
      <p:bldP spid="54279" grpId="0" animBg="1"/>
      <p:bldP spid="54280" grpId="0" animBg="1"/>
      <p:bldP spid="54281" grpId="0" animBg="1"/>
      <p:bldP spid="54282" grpId="0" animBg="1"/>
      <p:bldP spid="54283" grpId="0" animBg="1"/>
      <p:bldP spid="54284" grpId="0" animBg="1"/>
      <p:bldP spid="542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285728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71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81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83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84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86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87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88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89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90" name="AutoShape 6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91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92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93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94" name="AutoShape 6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95" name="AutoShape 6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96" name="AutoShape 7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97" name="AutoShape 7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98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99" name="AutoShape 7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00" name="AutoShape 7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01" name="AutoShape 7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02" name="AutoShape 7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03" name="AutoShape 8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04" name="AutoShape 8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85" name="WordArt 85" descr="Орех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132138" y="476250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3</a:t>
            </a:r>
          </a:p>
        </p:txBody>
      </p:sp>
      <p:sp>
        <p:nvSpPr>
          <p:cNvPr id="25686" name="WordArt 86" descr="Орех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16287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8</a:t>
            </a:r>
          </a:p>
        </p:txBody>
      </p:sp>
      <p:sp>
        <p:nvSpPr>
          <p:cNvPr id="25690" name="WordArt 90" descr="Орех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027988" y="476250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7</a:t>
            </a:r>
          </a:p>
        </p:txBody>
      </p:sp>
      <p:sp>
        <p:nvSpPr>
          <p:cNvPr id="25691" name="WordArt 91" descr="Орех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476250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6</a:t>
            </a:r>
          </a:p>
        </p:txBody>
      </p:sp>
      <p:sp>
        <p:nvSpPr>
          <p:cNvPr id="25692" name="WordArt 92" descr="Орех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580063" y="476250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5</a:t>
            </a:r>
          </a:p>
        </p:txBody>
      </p:sp>
      <p:sp>
        <p:nvSpPr>
          <p:cNvPr id="25693" name="WordArt 93" descr="Орех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56100" y="476250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4</a:t>
            </a:r>
          </a:p>
        </p:txBody>
      </p:sp>
      <p:sp>
        <p:nvSpPr>
          <p:cNvPr id="25694" name="WordArt 94" descr="Орех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476250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 dirty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</a:t>
            </a:r>
            <a:endParaRPr lang="ru-RU" sz="2400" b="1" kern="10" dirty="0">
              <a:ln w="25400">
                <a:solidFill>
                  <a:srgbClr val="000000"/>
                </a:solidFill>
                <a:round/>
                <a:headEnd/>
                <a:tailEnd/>
              </a:ln>
              <a:blipFill dpi="0" rotWithShape="1">
                <a:blip r:embed="rId4"/>
                <a:srcRect/>
                <a:tile tx="0" ty="0" sx="100000" sy="100000" flip="none" algn="tl"/>
              </a:blipFill>
              <a:latin typeface="Book Antiqua"/>
            </a:endParaRPr>
          </a:p>
        </p:txBody>
      </p:sp>
      <p:sp>
        <p:nvSpPr>
          <p:cNvPr id="25695" name="WordArt 95" descr="Орех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</a:t>
            </a:r>
          </a:p>
        </p:txBody>
      </p:sp>
      <p:sp>
        <p:nvSpPr>
          <p:cNvPr id="25696" name="WordArt 96" descr="Орех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16287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10</a:t>
            </a:r>
          </a:p>
        </p:txBody>
      </p:sp>
      <p:sp>
        <p:nvSpPr>
          <p:cNvPr id="25697" name="WordArt 97" descr="Орех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162877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11</a:t>
            </a:r>
          </a:p>
        </p:txBody>
      </p:sp>
      <p:sp>
        <p:nvSpPr>
          <p:cNvPr id="25698" name="WordArt 98" descr="Орех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8175" y="1628775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9</a:t>
            </a:r>
          </a:p>
        </p:txBody>
      </p:sp>
      <p:sp>
        <p:nvSpPr>
          <p:cNvPr id="25720" name="WordArt 120" descr="Орех">
            <a:hlinkClick r:id="rId1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16287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12</a:t>
            </a:r>
          </a:p>
        </p:txBody>
      </p:sp>
      <p:sp>
        <p:nvSpPr>
          <p:cNvPr id="25721" name="WordArt 121" descr="Орех">
            <a:hlinkClick r:id="rId1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2781300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17</a:t>
            </a:r>
          </a:p>
        </p:txBody>
      </p:sp>
      <p:sp>
        <p:nvSpPr>
          <p:cNvPr id="25722" name="WordArt 122" descr="Орех">
            <a:hlinkClick r:id="rId1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162877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13</a:t>
            </a:r>
          </a:p>
        </p:txBody>
      </p:sp>
      <p:sp>
        <p:nvSpPr>
          <p:cNvPr id="25723" name="WordArt 123" descr="Орех">
            <a:hlinkClick r:id="rId1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278130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16</a:t>
            </a:r>
          </a:p>
        </p:txBody>
      </p:sp>
      <p:sp>
        <p:nvSpPr>
          <p:cNvPr id="25724" name="WordArt 124" descr="Орех">
            <a:hlinkClick r:id="rId1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2781300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15</a:t>
            </a:r>
          </a:p>
        </p:txBody>
      </p:sp>
      <p:sp>
        <p:nvSpPr>
          <p:cNvPr id="25725" name="WordArt 125" descr="Орех">
            <a:hlinkClick r:id="rId2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62877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14</a:t>
            </a:r>
          </a:p>
        </p:txBody>
      </p:sp>
      <p:sp>
        <p:nvSpPr>
          <p:cNvPr id="25726" name="WordArt 126" descr="Орех">
            <a:hlinkClick r:id="rId2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1" y="2781300"/>
            <a:ext cx="7921624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kk-KZ" sz="2400" b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 Antiqua"/>
              </a:rPr>
              <a:t>Қазақстан тарих</a:t>
            </a:r>
            <a:endParaRPr lang="ru-RU" sz="2400" b="1" kern="1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 Antiqua"/>
            </a:endParaRPr>
          </a:p>
        </p:txBody>
      </p:sp>
      <p:sp>
        <p:nvSpPr>
          <p:cNvPr id="25727" name="WordArt 127" descr="Орех">
            <a:hlinkClick r:id="rId2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278130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20</a:t>
            </a:r>
          </a:p>
        </p:txBody>
      </p:sp>
      <p:sp>
        <p:nvSpPr>
          <p:cNvPr id="25728" name="WordArt 128" descr="Орех">
            <a:hlinkClick r:id="rId2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2781300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19</a:t>
            </a:r>
          </a:p>
        </p:txBody>
      </p:sp>
      <p:sp>
        <p:nvSpPr>
          <p:cNvPr id="25729" name="WordArt 129" descr="Орех">
            <a:hlinkClick r:id="rId2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393382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23</a:t>
            </a:r>
          </a:p>
        </p:txBody>
      </p:sp>
      <p:sp>
        <p:nvSpPr>
          <p:cNvPr id="25730" name="WordArt 130" descr="Орех">
            <a:hlinkClick r:id="rId2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393382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22</a:t>
            </a:r>
          </a:p>
        </p:txBody>
      </p:sp>
      <p:sp>
        <p:nvSpPr>
          <p:cNvPr id="25731" name="WordArt 131" descr="Орех">
            <a:hlinkClick r:id="rId2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278130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21</a:t>
            </a:r>
          </a:p>
        </p:txBody>
      </p:sp>
      <p:sp>
        <p:nvSpPr>
          <p:cNvPr id="25732" name="WordArt 132" descr="Орех">
            <a:hlinkClick r:id="rId2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5084763"/>
            <a:ext cx="576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30</a:t>
            </a:r>
          </a:p>
        </p:txBody>
      </p:sp>
      <p:sp>
        <p:nvSpPr>
          <p:cNvPr id="25733" name="WordArt 133" descr="Орех">
            <a:hlinkClick r:id="rId2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5084763"/>
            <a:ext cx="5762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29</a:t>
            </a:r>
          </a:p>
        </p:txBody>
      </p:sp>
      <p:sp>
        <p:nvSpPr>
          <p:cNvPr id="25734" name="WordArt 134" descr="Орех">
            <a:hlinkClick r:id="rId2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393382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28</a:t>
            </a:r>
          </a:p>
        </p:txBody>
      </p:sp>
      <p:sp>
        <p:nvSpPr>
          <p:cNvPr id="25735" name="WordArt 135" descr="Орех">
            <a:hlinkClick r:id="rId3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393382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27</a:t>
            </a:r>
          </a:p>
        </p:txBody>
      </p:sp>
      <p:sp>
        <p:nvSpPr>
          <p:cNvPr id="25736" name="WordArt 136" descr="Орех">
            <a:hlinkClick r:id="rId3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393382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26</a:t>
            </a:r>
          </a:p>
        </p:txBody>
      </p:sp>
      <p:sp>
        <p:nvSpPr>
          <p:cNvPr id="25737" name="WordArt 137" descr="Орех">
            <a:hlinkClick r:id="rId3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3933825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25</a:t>
            </a:r>
          </a:p>
        </p:txBody>
      </p:sp>
      <p:sp>
        <p:nvSpPr>
          <p:cNvPr id="25738" name="WordArt 138" descr="Орех">
            <a:hlinkClick r:id="rId3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393382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24</a:t>
            </a:r>
          </a:p>
        </p:txBody>
      </p:sp>
      <p:sp>
        <p:nvSpPr>
          <p:cNvPr id="25739" name="WordArt 139" descr="Орех">
            <a:hlinkClick r:id="rId3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5084763"/>
            <a:ext cx="576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35</a:t>
            </a:r>
          </a:p>
        </p:txBody>
      </p:sp>
      <p:sp>
        <p:nvSpPr>
          <p:cNvPr id="25740" name="WordArt 140" descr="Орех">
            <a:hlinkClick r:id="rId3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5084763"/>
            <a:ext cx="576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34</a:t>
            </a:r>
          </a:p>
        </p:txBody>
      </p:sp>
      <p:sp>
        <p:nvSpPr>
          <p:cNvPr id="25741" name="WordArt 141" descr="Орех">
            <a:hlinkClick r:id="rId3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5084763"/>
            <a:ext cx="5762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33</a:t>
            </a:r>
          </a:p>
        </p:txBody>
      </p:sp>
      <p:sp>
        <p:nvSpPr>
          <p:cNvPr id="25742" name="WordArt 142" descr="Орех">
            <a:hlinkClick r:id="rId3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059113" y="5084763"/>
            <a:ext cx="576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31</a:t>
            </a:r>
          </a:p>
        </p:txBody>
      </p:sp>
      <p:sp>
        <p:nvSpPr>
          <p:cNvPr id="25743" name="WordArt 143" descr="Орех">
            <a:hlinkClick r:id="rId1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5084763"/>
            <a:ext cx="576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32</a:t>
            </a:r>
          </a:p>
        </p:txBody>
      </p:sp>
      <p:sp>
        <p:nvSpPr>
          <p:cNvPr id="7240" name="Rectangle 149"/>
          <p:cNvSpPr>
            <a:spLocks noChangeArrowheads="1"/>
          </p:cNvSpPr>
          <p:nvPr/>
        </p:nvSpPr>
        <p:spPr bwMode="auto">
          <a:xfrm>
            <a:off x="0" y="5977210"/>
            <a:ext cx="9144000" cy="692150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ru-RU" sz="32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751" name="Rectangle 151">
            <a:hlinkClick r:id="rId38" action="ppaction://hlinksldjump"/>
          </p:cNvPr>
          <p:cNvSpPr>
            <a:spLocks noChangeArrowheads="1"/>
          </p:cNvSpPr>
          <p:nvPr/>
        </p:nvSpPr>
        <p:spPr bwMode="auto">
          <a:xfrm>
            <a:off x="6588125" y="6381750"/>
            <a:ext cx="1420813" cy="287338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ru-RU" sz="1400" dirty="0" err="1">
                <a:latin typeface="Arial" charset="0"/>
              </a:rPr>
              <a:t>Ойынның </a:t>
            </a:r>
            <a:r>
              <a:rPr lang="ru-RU" sz="1400" dirty="0" err="1" smtClean="0">
                <a:latin typeface="Arial" charset="0"/>
              </a:rPr>
              <a:t>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25754" name="Rectangle 15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243888" y="6381750"/>
            <a:ext cx="701675" cy="287338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  <a:latin typeface="Arial" charset="0"/>
              </a:rPr>
              <a:t>Шығу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247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kk-KZ" sz="3600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kk-K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Е</a:t>
            </a:r>
          </a:p>
          <a:p>
            <a:r>
              <a:rPr lang="kk-K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е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8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5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8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5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5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5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5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5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5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5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5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5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5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5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5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5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5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5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5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5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5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5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5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5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6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5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5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5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5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5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5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57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5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7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5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5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 nodeType="clickPar">
                      <p:stCondLst>
                        <p:cond delay="0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5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5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5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5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5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5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5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5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5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5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5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5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 nodeType="clickPar">
                      <p:stCondLst>
                        <p:cond delay="0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5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5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5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5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57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 nodeType="clickPar">
                      <p:stCondLst>
                        <p:cond delay="0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5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5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5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5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5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5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5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57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 nodeType="clickPar">
                      <p:stCondLst>
                        <p:cond delay="0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5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5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5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5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 nodeType="clickPar">
                      <p:stCondLst>
                        <p:cond delay="0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5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5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5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5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 nodeType="clickPar">
                      <p:stCondLst>
                        <p:cond delay="0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5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5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5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5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 nodeType="clickPar">
                      <p:stCondLst>
                        <p:cond delay="0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5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1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 nodeType="clickPar">
                      <p:stCondLst>
                        <p:cond delay="0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5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 nodeType="clickPar">
                      <p:stCondLst>
                        <p:cond delay="0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5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5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5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3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57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 nodeType="clickPar">
                      <p:stCondLst>
                        <p:cond delay="0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5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5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5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4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57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 nodeType="clickPar">
                      <p:stCondLst>
                        <p:cond delay="0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5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5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5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5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5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 nodeType="clickPar">
                      <p:stCondLst>
                        <p:cond delay="0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5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5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 nodeType="clickPar">
                      <p:stCondLst>
                        <p:cond delay="0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5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25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25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7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7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 nodeType="clickPar">
                      <p:stCondLst>
                        <p:cond delay="0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2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2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5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5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 nodeType="clickPar">
                      <p:stCondLst>
                        <p:cond delay="0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25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9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25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 nodeType="clickPar">
                      <p:stCondLst>
                        <p:cond delay="0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25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25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25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0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25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 nodeType="clickPar">
                      <p:stCondLst>
                        <p:cond delay="0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25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25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25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257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 nodeType="clickPar">
                      <p:stCondLst>
                        <p:cond delay="0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25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25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25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257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 nodeType="clickPar">
                      <p:stCondLst>
                        <p:cond delay="0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25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25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25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3"/>
                  </p:tgtEl>
                </p:cond>
              </p:nextCondLst>
            </p:seq>
          </p:childTnLst>
        </p:cTn>
      </p:par>
    </p:tnLst>
    <p:bldLst>
      <p:bldP spid="25685" grpId="0" animBg="1"/>
      <p:bldP spid="25686" grpId="0" animBg="1"/>
      <p:bldP spid="25690" grpId="0" animBg="1"/>
      <p:bldP spid="25691" grpId="0" animBg="1"/>
      <p:bldP spid="25692" grpId="0" animBg="1"/>
      <p:bldP spid="25693" grpId="0" animBg="1"/>
      <p:bldP spid="25694" grpId="0" animBg="1"/>
      <p:bldP spid="25695" grpId="0" animBg="1"/>
      <p:bldP spid="25696" grpId="0" animBg="1"/>
      <p:bldP spid="25697" grpId="0" animBg="1"/>
      <p:bldP spid="25698" grpId="0" animBg="1"/>
      <p:bldP spid="25720" grpId="0" animBg="1"/>
      <p:bldP spid="25721" grpId="0" animBg="1"/>
      <p:bldP spid="25722" grpId="0" animBg="1"/>
      <p:bldP spid="25723" grpId="0" animBg="1"/>
      <p:bldP spid="25724" grpId="0" animBg="1"/>
      <p:bldP spid="25725" grpId="0" animBg="1"/>
      <p:bldP spid="25726" grpId="0"/>
      <p:bldP spid="25727" grpId="0" animBg="1"/>
      <p:bldP spid="25728" grpId="0" animBg="1"/>
      <p:bldP spid="25729" grpId="0" animBg="1"/>
      <p:bldP spid="25730" grpId="0" animBg="1"/>
      <p:bldP spid="25731" grpId="0" animBg="1"/>
      <p:bldP spid="25732" grpId="0" animBg="1"/>
      <p:bldP spid="25733" grpId="0" animBg="1"/>
      <p:bldP spid="25734" grpId="0" animBg="1"/>
      <p:bldP spid="25735" grpId="0" animBg="1"/>
      <p:bldP spid="25736" grpId="0" animBg="1"/>
      <p:bldP spid="25737" grpId="0" animBg="1"/>
      <p:bldP spid="25738" grpId="0" animBg="1"/>
      <p:bldP spid="25739" grpId="0" animBg="1"/>
      <p:bldP spid="25740" grpId="0" animBg="1"/>
      <p:bldP spid="25741" grpId="0" animBg="1"/>
      <p:bldP spid="25742" grpId="0" animBg="1"/>
      <p:bldP spid="2574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6192837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dirty="0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dirty="0" smtClean="0">
              <a:solidFill>
                <a:srgbClr val="FF000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1989139"/>
            <a:ext cx="7397777" cy="939796"/>
          </a:xfrm>
          <a:solidFill>
            <a:srgbClr val="0066FF">
              <a:alpha val="18823"/>
            </a:srgbClr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kk-KZ" sz="2800" b="1" dirty="0" smtClean="0"/>
              <a:t>Күйік ауруының ағымын </a:t>
            </a:r>
            <a:r>
              <a:rPr lang="kk-KZ" sz="2800" b="1" dirty="0" smtClean="0"/>
              <a:t>неше кезеңге бөледі?</a:t>
            </a:r>
            <a:endParaRPr lang="ru-RU" sz="36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20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16</a:t>
            </a:r>
          </a:p>
        </p:txBody>
      </p:sp>
      <p:sp>
        <p:nvSpPr>
          <p:cNvPr id="553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5308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55309" name="AutoShape 13"/>
          <p:cNvSpPr>
            <a:spLocks noChangeArrowheads="1"/>
          </p:cNvSpPr>
          <p:nvPr/>
        </p:nvSpPr>
        <p:spPr bwMode="auto">
          <a:xfrm rot="10800000">
            <a:off x="5143503" y="4857760"/>
            <a:ext cx="3311525" cy="71438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ru-RU" sz="2800" dirty="0" smtClean="0"/>
              <a:t>4 </a:t>
            </a:r>
            <a:r>
              <a:rPr lang="ru-RU" sz="2800" dirty="0" err="1" smtClean="0"/>
              <a:t>кезенге</a:t>
            </a:r>
            <a:endParaRPr lang="ru-RU" sz="280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dirty="0" smtClean="0"/>
          </a:p>
        </p:txBody>
      </p:sp>
      <p:sp>
        <p:nvSpPr>
          <p:cNvPr id="34830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15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553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4"/>
            <a:ext cx="1565275" cy="560386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nimBg="1"/>
      <p:bldP spid="55303" grpId="0" animBg="1"/>
      <p:bldP spid="55304" grpId="0" animBg="1"/>
      <p:bldP spid="55305" grpId="0" animBg="1"/>
      <p:bldP spid="55306" grpId="0" animBg="1"/>
      <p:bldP spid="55307" grpId="0" animBg="1"/>
      <p:bldP spid="55308" grpId="0" animBg="1"/>
      <p:bldP spid="5530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32025" y="339725"/>
            <a:ext cx="6227763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dirty="0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dirty="0" smtClean="0">
              <a:solidFill>
                <a:srgbClr val="FF000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619672" y="1916833"/>
            <a:ext cx="6780212" cy="1154978"/>
          </a:xfrm>
          <a:solidFill>
            <a:srgbClr val="0066FF">
              <a:alpha val="18823"/>
            </a:srgbClr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kk-KZ" sz="2800" dirty="0" smtClean="0"/>
              <a:t>Күйіктің II дəрежесінің көрінісі қандай?</a:t>
            </a:r>
            <a:endParaRPr lang="ru-RU" sz="36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4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20</a:t>
            </a:r>
          </a:p>
        </p:txBody>
      </p:sp>
      <p:sp>
        <p:nvSpPr>
          <p:cNvPr id="563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2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2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3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6332" name="Rectangle 12"/>
          <p:cNvSpPr>
            <a:spLocks noChangeArrowheads="1"/>
          </p:cNvSpPr>
          <p:nvPr/>
        </p:nvSpPr>
        <p:spPr bwMode="auto">
          <a:xfrm>
            <a:off x="4067944" y="314096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56333" name="AutoShape 13"/>
          <p:cNvSpPr>
            <a:spLocks noChangeArrowheads="1"/>
          </p:cNvSpPr>
          <p:nvPr/>
        </p:nvSpPr>
        <p:spPr bwMode="auto">
          <a:xfrm rot="10800000">
            <a:off x="4067944" y="4149080"/>
            <a:ext cx="4458520" cy="1494498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l">
              <a:lnSpc>
                <a:spcPct val="110000"/>
              </a:lnSpc>
            </a:pPr>
            <a:r>
              <a:rPr lang="kk-KZ" sz="1400" dirty="0" smtClean="0"/>
              <a:t>сарысумен толған көпіршіктердің түзілуі;</a:t>
            </a:r>
            <a:r>
              <a:rPr lang="kk-KZ" sz="1400" b="1" dirty="0" smtClean="0"/>
              <a:t> </a:t>
            </a:r>
            <a:r>
              <a:rPr lang="kk-KZ" sz="1400" dirty="0" smtClean="0"/>
              <a:t>қызарған тері күлдірейді, сары суға толған көпіршіктер пайда болады. Бұл дәрежеде терімен қоса май ұлпасы күйеді. Май ұлпасында тамырлар, жүйке талшықтары, шаштың талшықтары орналасқан, олар да күйікке шалдығуы </a:t>
            </a:r>
            <a:r>
              <a:rPr lang="kk-KZ" sz="1400" dirty="0" smtClean="0"/>
              <a:t>мүмкін</a:t>
            </a:r>
            <a:endParaRPr lang="ru-RU" sz="1400" b="1" dirty="0">
              <a:solidFill>
                <a:srgbClr val="CC0000"/>
              </a:solidFill>
            </a:endParaRPr>
          </a:p>
        </p:txBody>
      </p:sp>
      <p:sp>
        <p:nvSpPr>
          <p:cNvPr id="35854" name="Rectangle 19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41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56343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4"/>
            <a:ext cx="1565275" cy="444500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smtClean="0">
              <a:solidFill>
                <a:srgbClr val="FF000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989139"/>
            <a:ext cx="6383359" cy="654043"/>
          </a:xfrm>
          <a:solidFill>
            <a:srgbClr val="0066FF">
              <a:alpha val="18823"/>
            </a:srgbClr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kk-KZ" sz="2800" b="1" dirty="0" smtClean="0"/>
              <a:t>Күйіктің I дəрежесінің көрінісі?</a:t>
            </a:r>
            <a:endParaRPr lang="ru-RU" sz="2800" b="1" dirty="0"/>
          </a:p>
        </p:txBody>
      </p:sp>
      <p:pic>
        <p:nvPicPr>
          <p:cNvPr id="36868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24</a:t>
            </a:r>
          </a:p>
        </p:txBody>
      </p:sp>
      <p:sp>
        <p:nvSpPr>
          <p:cNvPr id="573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5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5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5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5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7356" name="Rectangle 12"/>
          <p:cNvSpPr>
            <a:spLocks noChangeArrowheads="1"/>
          </p:cNvSpPr>
          <p:nvPr/>
        </p:nvSpPr>
        <p:spPr bwMode="auto">
          <a:xfrm>
            <a:off x="4572000" y="2852936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57357" name="AutoShape 13"/>
          <p:cNvSpPr>
            <a:spLocks noChangeArrowheads="1"/>
          </p:cNvSpPr>
          <p:nvPr/>
        </p:nvSpPr>
        <p:spPr bwMode="auto">
          <a:xfrm rot="10800000">
            <a:off x="4499992" y="3933055"/>
            <a:ext cx="4536504" cy="1567075"/>
          </a:xfrm>
          <a:prstGeom prst="wedgeRectCallout">
            <a:avLst>
              <a:gd name="adj1" fmla="val 2037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kk-KZ" dirty="0" smtClean="0"/>
              <a:t>терінің </a:t>
            </a:r>
            <a:r>
              <a:rPr lang="kk-KZ" dirty="0" smtClean="0"/>
              <a:t>айқын қызаруы мен ісінуі; терінің беті күйеді мұнда тері қатты қызарып, домбығып ауырсынады, ашиды. 3-4 күннен соң тері қотырланып сауыға бастайды.</a:t>
            </a:r>
            <a:endParaRPr lang="ru-RU" dirty="0" smtClean="0"/>
          </a:p>
          <a:p>
            <a:pPr>
              <a:lnSpc>
                <a:spcPct val="110000"/>
              </a:lnSpc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8" name="Rectangle 17"/>
          <p:cNvSpPr>
            <a:spLocks noChangeArrowheads="1"/>
          </p:cNvSpPr>
          <p:nvPr/>
        </p:nvSpPr>
        <p:spPr bwMode="auto">
          <a:xfrm>
            <a:off x="0" y="6215082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63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5736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4"/>
            <a:ext cx="1565275" cy="560386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nimBg="1"/>
      <p:bldP spid="57351" grpId="0" animBg="1"/>
      <p:bldP spid="57352" grpId="0" animBg="1"/>
      <p:bldP spid="57353" grpId="0" animBg="1"/>
      <p:bldP spid="57354" grpId="0" animBg="1"/>
      <p:bldP spid="57355" grpId="0" animBg="1"/>
      <p:bldP spid="57356" grpId="0" animBg="1"/>
      <p:bldP spid="5735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42852"/>
            <a:ext cx="8786842" cy="171451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4400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Әттең!</a:t>
            </a:r>
            <a:r>
              <a:rPr lang="ru-RU" sz="4400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Сіздің Балыңыз</a:t>
            </a:r>
            <a:r>
              <a:rPr lang="ru-RU" sz="4400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400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балға қысқарады</a:t>
            </a:r>
            <a:r>
              <a:rPr lang="ru-RU" sz="4400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2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2071678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5720" y="2214554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571472" y="2428868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28</a:t>
            </a:r>
          </a:p>
        </p:txBody>
      </p:sp>
      <p:sp>
        <p:nvSpPr>
          <p:cNvPr id="5837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02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87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5838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4"/>
            <a:ext cx="1565275" cy="560386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00166" y="2214554"/>
            <a:ext cx="46434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Өкінішті!</a:t>
            </a:r>
            <a:endParaRPr lang="ru-RU" sz="7200" b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8" descr="J0282753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1140">
            <a:off x="6227763" y="2375630"/>
            <a:ext cx="2159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utoShape 11" descr="Букет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00628" y="4714884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blipFill dpi="0" rotWithShape="1">
            <a:blip r:embed="rId8" cstate="print"/>
            <a:srcRect/>
            <a:tile tx="0" ty="0" sx="100000" sy="100000" flip="none" algn="tl"/>
          </a:blip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b="1" dirty="0">
                <a:solidFill>
                  <a:srgbClr val="FF0000"/>
                </a:solidFill>
              </a:rPr>
              <a:t>     </a:t>
            </a:r>
          </a:p>
          <a:p>
            <a:r>
              <a:rPr lang="ru-RU" sz="2800" b="1" dirty="0" err="1">
                <a:solidFill>
                  <a:srgbClr val="FF0000"/>
                </a:solidFill>
              </a:rPr>
              <a:t>келесі</a:t>
            </a:r>
            <a:r>
              <a:rPr lang="ru-RU" sz="2800" b="1" dirty="0">
                <a:solidFill>
                  <a:srgbClr val="FF0000"/>
                </a:solidFill>
              </a:rPr>
              <a:t> бет</a:t>
            </a:r>
          </a:p>
          <a:p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 animBg="1"/>
      <p:bldP spid="58376" grpId="0" animBg="1"/>
      <p:bldP spid="58377" grpId="0" animBg="1"/>
      <p:bldP spid="58378" grpId="0" animBg="1"/>
      <p:bldP spid="5837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313" y="2468563"/>
            <a:ext cx="1042987" cy="104457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39" name="WordArt 5" descr="Орех"/>
          <p:cNvSpPr>
            <a:spLocks noChangeArrowheads="1" noChangeShapeType="1" noTextEdit="1"/>
          </p:cNvSpPr>
          <p:nvPr/>
        </p:nvSpPr>
        <p:spPr bwMode="auto">
          <a:xfrm>
            <a:off x="320675" y="270192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latin typeface="Book Antiqua"/>
              </a:rPr>
              <a:t>12</a:t>
            </a:r>
          </a:p>
        </p:txBody>
      </p:sp>
      <p:pic>
        <p:nvPicPr>
          <p:cNvPr id="39940" name="Picture 8" descr="J0282753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1140">
            <a:off x="6227763" y="2375630"/>
            <a:ext cx="2159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0" name="WordArt 10"/>
          <p:cNvSpPr>
            <a:spLocks noChangeArrowheads="1" noChangeShapeType="1" noTextEdit="1"/>
          </p:cNvSpPr>
          <p:nvPr/>
        </p:nvSpPr>
        <p:spPr bwMode="auto">
          <a:xfrm>
            <a:off x="320675" y="0"/>
            <a:ext cx="8804275" cy="998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i="1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Әттең!</a:t>
            </a:r>
            <a:r>
              <a:rPr lang="ru-RU" sz="3600" b="1" i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Сіздің Балыңыз</a:t>
            </a:r>
            <a:r>
              <a:rPr lang="ru-RU" sz="3600" b="1" i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i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20</a:t>
            </a:r>
            <a:r>
              <a:rPr lang="ru-RU" sz="3600" b="1" i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балға қысқарады</a:t>
            </a:r>
            <a:r>
              <a:rPr lang="ru-RU" sz="3600" b="1" i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</a:p>
        </p:txBody>
      </p:sp>
      <p:sp>
        <p:nvSpPr>
          <p:cNvPr id="39942" name="AutoShape 11" descr="Букет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3800" y="5084763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blipFill dpi="0" rotWithShape="1">
            <a:blip r:embed="rId6" cstate="print"/>
            <a:srcRect/>
            <a:tile tx="0" ty="0" sx="100000" sy="100000" flip="none" algn="tl"/>
          </a:blip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b="1" dirty="0">
                <a:solidFill>
                  <a:srgbClr val="FF0000"/>
                </a:solidFill>
              </a:rPr>
              <a:t>     </a:t>
            </a:r>
          </a:p>
          <a:p>
            <a:r>
              <a:rPr lang="ru-RU" sz="2800" b="1" dirty="0" err="1">
                <a:solidFill>
                  <a:srgbClr val="FF0000"/>
                </a:solidFill>
              </a:rPr>
              <a:t>келесі</a:t>
            </a:r>
            <a:r>
              <a:rPr lang="ru-RU" sz="2800" b="1" dirty="0">
                <a:solidFill>
                  <a:srgbClr val="FF0000"/>
                </a:solidFill>
              </a:rPr>
              <a:t> бет</a:t>
            </a:r>
          </a:p>
          <a:p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9943" name="WordArt 13"/>
          <p:cNvSpPr>
            <a:spLocks noChangeArrowheads="1" noChangeShapeType="1" noTextEdit="1"/>
          </p:cNvSpPr>
          <p:nvPr/>
        </p:nvSpPr>
        <p:spPr bwMode="auto">
          <a:xfrm>
            <a:off x="1712913" y="2990850"/>
            <a:ext cx="4046537" cy="23828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ru-RU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Өкінішті!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8" name="AutoShape 11" descr="Букет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0628" y="5072074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blipFill dpi="0" rotWithShape="1">
            <a:blip r:embed="rId6" cstate="print"/>
            <a:srcRect/>
            <a:tile tx="0" ty="0" sx="100000" sy="100000" flip="none" algn="tl"/>
          </a:blip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b="1" dirty="0">
                <a:solidFill>
                  <a:srgbClr val="FF0000"/>
                </a:solidFill>
              </a:rPr>
              <a:t>     </a:t>
            </a:r>
          </a:p>
          <a:p>
            <a:r>
              <a:rPr lang="ru-RU" sz="2800" b="1" dirty="0" err="1">
                <a:solidFill>
                  <a:srgbClr val="FF0000"/>
                </a:solidFill>
              </a:rPr>
              <a:t>келесі</a:t>
            </a:r>
            <a:r>
              <a:rPr lang="ru-RU" sz="2800" b="1" dirty="0">
                <a:solidFill>
                  <a:srgbClr val="FF0000"/>
                </a:solidFill>
              </a:rPr>
              <a:t> бет</a:t>
            </a:r>
          </a:p>
          <a:p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0" grpId="0" animBg="1"/>
      <p:bldP spid="61450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8" descr="J0282736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1302">
            <a:off x="6227763" y="2349500"/>
            <a:ext cx="2443162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4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Book Antiqua"/>
              </a:rPr>
              <a:t>14</a:t>
            </a:r>
          </a:p>
        </p:txBody>
      </p:sp>
      <p:sp>
        <p:nvSpPr>
          <p:cNvPr id="66566" name="WordArt 6"/>
          <p:cNvSpPr>
            <a:spLocks noChangeArrowheads="1" noChangeShapeType="1" noTextEdit="1"/>
          </p:cNvSpPr>
          <p:nvPr/>
        </p:nvSpPr>
        <p:spPr bwMode="auto">
          <a:xfrm>
            <a:off x="1835150" y="188913"/>
            <a:ext cx="6983413" cy="2160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i="1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Жолыңыз болды</a:t>
            </a:r>
            <a:r>
              <a:rPr lang="ru-RU" sz="3600" b="1" i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! </a:t>
            </a:r>
          </a:p>
          <a:p>
            <a:r>
              <a:rPr lang="ru-RU" sz="3600" b="1" i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Сізге</a:t>
            </a:r>
            <a:r>
              <a:rPr lang="ru-RU" sz="3600" b="1" i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 10</a:t>
            </a:r>
            <a:r>
              <a:rPr lang="ru-RU" sz="3600" b="1" i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бал</a:t>
            </a:r>
            <a:endParaRPr lang="ru-RU" sz="3600" b="1" i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666699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0966" name="AutoShape 9" descr="Букет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blipFill dpi="0" rotWithShape="1">
            <a:blip r:embed="rId6" cstate="print"/>
            <a:srcRect/>
            <a:tile tx="0" ty="0" sx="100000" sy="100000" flip="none" algn="tl"/>
          </a:blip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b="1">
                <a:solidFill>
                  <a:srgbClr val="FF0000"/>
                </a:solidFill>
              </a:rPr>
              <a:t>     келесі бет</a:t>
            </a:r>
          </a:p>
        </p:txBody>
      </p:sp>
      <p:sp>
        <p:nvSpPr>
          <p:cNvPr id="40967" name="WordArt 10"/>
          <p:cNvSpPr>
            <a:spLocks noChangeArrowheads="1" noChangeShapeType="1" noTextEdit="1"/>
          </p:cNvSpPr>
          <p:nvPr/>
        </p:nvSpPr>
        <p:spPr bwMode="auto">
          <a:xfrm>
            <a:off x="1835150" y="2990850"/>
            <a:ext cx="3260725" cy="30305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Ура!!!</a:t>
            </a:r>
          </a:p>
        </p:txBody>
      </p:sp>
      <p:sp>
        <p:nvSpPr>
          <p:cNvPr id="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  <a:p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 animBg="1"/>
      <p:bldP spid="66566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latin typeface="Book Antiqua"/>
              </a:rPr>
              <a:t>15</a:t>
            </a:r>
          </a:p>
        </p:txBody>
      </p:sp>
      <p:sp>
        <p:nvSpPr>
          <p:cNvPr id="67590" name="WordArt 6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69834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Жолыңыз болды! </a:t>
            </a:r>
          </a:p>
          <a:p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Қосымша 10 балл </a:t>
            </a:r>
          </a:p>
        </p:txBody>
      </p:sp>
      <p:pic>
        <p:nvPicPr>
          <p:cNvPr id="41989" name="Picture 7" descr="J0282736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9391">
            <a:off x="6156325" y="2420938"/>
            <a:ext cx="2516188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AutoShape 8" descr="Букет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blipFill dpi="0" rotWithShape="1">
            <a:blip r:embed="rId6" cstate="print"/>
            <a:srcRect/>
            <a:tile tx="0" ty="0" sx="100000" sy="100000" flip="none" algn="tl"/>
          </a:blip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b="1">
                <a:solidFill>
                  <a:srgbClr val="FF0000"/>
                </a:solidFill>
              </a:rPr>
              <a:t>     келесі бет</a:t>
            </a:r>
          </a:p>
        </p:txBody>
      </p:sp>
      <p:sp>
        <p:nvSpPr>
          <p:cNvPr id="41991" name="WordArt 9"/>
          <p:cNvSpPr>
            <a:spLocks noChangeArrowheads="1" noChangeShapeType="1" noTextEdit="1"/>
          </p:cNvSpPr>
          <p:nvPr/>
        </p:nvSpPr>
        <p:spPr bwMode="auto">
          <a:xfrm>
            <a:off x="1547813" y="2990850"/>
            <a:ext cx="3548062" cy="30305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Ура!!!</a:t>
            </a:r>
          </a:p>
        </p:txBody>
      </p:sp>
      <p:sp>
        <p:nvSpPr>
          <p:cNvPr id="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  <a:p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animBg="1"/>
      <p:bldP spid="67590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1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latin typeface="Book Antiqua"/>
              </a:rPr>
              <a:t>33</a:t>
            </a:r>
          </a:p>
        </p:txBody>
      </p:sp>
      <p:pic>
        <p:nvPicPr>
          <p:cNvPr id="43012" name="Picture 4" descr="J0282753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5666">
            <a:off x="6084888" y="2349500"/>
            <a:ext cx="2159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4" name="WordArt 6"/>
          <p:cNvSpPr>
            <a:spLocks noChangeArrowheads="1" noChangeShapeType="1" noTextEdit="1"/>
          </p:cNvSpPr>
          <p:nvPr/>
        </p:nvSpPr>
        <p:spPr bwMode="auto">
          <a:xfrm>
            <a:off x="1979613" y="765175"/>
            <a:ext cx="6696075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i="1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Өкінішті!</a:t>
            </a:r>
            <a:r>
              <a:rPr lang="ru-RU" sz="3600" b="1" i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Бүкіл баллдан</a:t>
            </a:r>
            <a:endParaRPr lang="ru-RU" sz="3600" b="1" i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666699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  <a:p>
            <a:r>
              <a:rPr lang="ru-RU" sz="3600" b="1" i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15</a:t>
            </a:r>
            <a:r>
              <a:rPr lang="ru-RU" sz="3600" b="1" i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балл </a:t>
            </a:r>
            <a:r>
              <a:rPr lang="ru-RU" sz="3600" b="1" i="1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66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шегерілді</a:t>
            </a:r>
            <a:endParaRPr lang="ru-RU" sz="3600" b="1" i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666699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3014" name="AutoShape 7" descr="Букет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blipFill dpi="0" rotWithShape="1">
            <a:blip r:embed="rId6" cstate="print"/>
            <a:srcRect/>
            <a:tile tx="0" ty="0" sx="100000" sy="100000" flip="none" algn="tl"/>
          </a:blip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b="1">
                <a:solidFill>
                  <a:srgbClr val="FF0000"/>
                </a:solidFill>
              </a:rPr>
              <a:t>     келесі бет</a:t>
            </a:r>
          </a:p>
        </p:txBody>
      </p:sp>
      <p:sp>
        <p:nvSpPr>
          <p:cNvPr id="43015" name="WordArt 8"/>
          <p:cNvSpPr>
            <a:spLocks noChangeArrowheads="1" noChangeShapeType="1" noTextEdit="1"/>
          </p:cNvSpPr>
          <p:nvPr/>
        </p:nvSpPr>
        <p:spPr bwMode="auto">
          <a:xfrm>
            <a:off x="2268538" y="2990850"/>
            <a:ext cx="3541712" cy="23098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Өкінішті!</a:t>
            </a:r>
          </a:p>
        </p:txBody>
      </p:sp>
      <p:sp>
        <p:nvSpPr>
          <p:cNvPr id="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  <a:p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 animBg="1"/>
      <p:bldP spid="686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smtClean="0">
              <a:solidFill>
                <a:srgbClr val="FF0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989138"/>
            <a:ext cx="6780212" cy="1368425"/>
          </a:xfrm>
          <a:solidFill>
            <a:srgbClr val="FFFF00">
              <a:alpha val="34117"/>
            </a:srgbClr>
          </a:solidFill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r>
              <a:rPr lang="kk-KZ" sz="4000" i="1" dirty="0" smtClean="0"/>
              <a:t>Апаттар </a:t>
            </a:r>
            <a:r>
              <a:rPr lang="kk-KZ" sz="4000" i="1" dirty="0" smtClean="0"/>
              <a:t>көлемі </a:t>
            </a:r>
            <a:r>
              <a:rPr lang="kk-KZ" sz="4000" i="1" dirty="0" smtClean="0"/>
              <a:t>бойынша</a:t>
            </a:r>
            <a:r>
              <a:rPr lang="kk-KZ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???</a:t>
            </a:r>
            <a:endParaRPr lang="ru-RU" sz="4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5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WordArt 7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</a:t>
            </a:r>
          </a:p>
        </p:txBody>
      </p:sp>
      <p:sp>
        <p:nvSpPr>
          <p:cNvPr id="2663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7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6639" name="Rectangle 15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k-KZ" sz="3200" b="1" i="1">
                <a:solidFill>
                  <a:srgbClr val="660033"/>
                </a:solidFill>
              </a:rPr>
              <a:t>Дұрыс жауап</a:t>
            </a:r>
            <a:endParaRPr lang="ru-RU" sz="3200" b="1" i="1">
              <a:solidFill>
                <a:srgbClr val="660033"/>
              </a:solidFill>
            </a:endParaRPr>
          </a:p>
        </p:txBody>
      </p:sp>
      <p:sp useBgFill="1">
        <p:nvSpPr>
          <p:cNvPr id="26640" name="AutoShape 16"/>
          <p:cNvSpPr>
            <a:spLocks noChangeArrowheads="1"/>
          </p:cNvSpPr>
          <p:nvPr/>
        </p:nvSpPr>
        <p:spPr bwMode="auto">
          <a:xfrm rot="10800000">
            <a:off x="5219700" y="4832350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kk-KZ" sz="2800" i="1" dirty="0" smtClean="0">
                <a:solidFill>
                  <a:srgbClr val="FF0000"/>
                </a:solidFill>
              </a:rPr>
              <a:t>кіші, орта және үлкен.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6646" name="Rectangle 2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4" y="6426200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26647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26200"/>
            <a:ext cx="1565275" cy="431800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8213" name="Picture 25" descr="desk_globe_e0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644900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4" name="WordArt 26"/>
          <p:cNvSpPr>
            <a:spLocks noChangeArrowheads="1" noChangeShapeType="1" noTextEdit="1"/>
          </p:cNvSpPr>
          <p:nvPr/>
        </p:nvSpPr>
        <p:spPr bwMode="auto">
          <a:xfrm>
            <a:off x="395288" y="6215082"/>
            <a:ext cx="4681537" cy="5000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9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9" grpId="0" animBg="1"/>
      <p:bldP spid="266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56" y="274638"/>
            <a:ext cx="6829444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dirty="0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dirty="0" smtClean="0">
              <a:solidFill>
                <a:srgbClr val="FF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600" y="1772816"/>
            <a:ext cx="7786687" cy="792088"/>
          </a:xfrm>
          <a:solidFill>
            <a:srgbClr val="FFFF00">
              <a:alpha val="34117"/>
            </a:srgbClr>
          </a:solidFill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buNone/>
            </a:pPr>
            <a:r>
              <a:rPr lang="kk-KZ" sz="2400" i="1" dirty="0" smtClean="0"/>
              <a:t>Түрлері бойынша барлық апат </a:t>
            </a:r>
            <a:r>
              <a:rPr lang="kk-KZ" sz="2400" i="1" dirty="0" smtClean="0"/>
              <a:t>неше </a:t>
            </a:r>
            <a:r>
              <a:rPr lang="kk-KZ" sz="2400" i="1" dirty="0" smtClean="0"/>
              <a:t>топқа </a:t>
            </a:r>
            <a:r>
              <a:rPr lang="kk-KZ" sz="2400" i="1" dirty="0" smtClean="0"/>
              <a:t>бөлінеді, кандай?</a:t>
            </a:r>
            <a:endParaRPr lang="ru-RU" sz="2400" dirty="0" smtClean="0"/>
          </a:p>
        </p:txBody>
      </p:sp>
      <p:pic>
        <p:nvPicPr>
          <p:cNvPr id="9220" name="Picture 24" descr="1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3357563"/>
            <a:ext cx="1327150" cy="1860550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1" name="Picture 4" descr="J0189255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6"/>
                  <a:srcRect/>
                  <a:tile tx="0" ty="0" sx="100000" sy="100000" flip="none" algn="tl"/>
                </a:blipFill>
                <a:latin typeface="Book Antiqua"/>
              </a:rPr>
              <a:t>5</a:t>
            </a:r>
          </a:p>
        </p:txBody>
      </p:sp>
      <p:sp>
        <p:nvSpPr>
          <p:cNvPr id="297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4499992" y="3284984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k-KZ" sz="3200" b="1" i="1">
                <a:solidFill>
                  <a:srgbClr val="660033"/>
                </a:solidFill>
              </a:rPr>
              <a:t>Дұрыс жауап</a:t>
            </a:r>
            <a:endParaRPr lang="ru-RU" sz="3200" b="1" i="1">
              <a:solidFill>
                <a:srgbClr val="660033"/>
              </a:solidFill>
            </a:endParaRP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48062" y="4509120"/>
            <a:ext cx="3311525" cy="1277334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kk-KZ" sz="1600" dirty="0" smtClean="0"/>
              <a:t>1) Табиғи</a:t>
            </a:r>
          </a:p>
          <a:p>
            <a:r>
              <a:rPr lang="kk-KZ" sz="1600" dirty="0" smtClean="0"/>
              <a:t>  </a:t>
            </a:r>
            <a:r>
              <a:rPr lang="kk-KZ" sz="1600" dirty="0" smtClean="0"/>
              <a:t>2) Жасанды </a:t>
            </a:r>
            <a:endParaRPr lang="ru-RU" sz="1600" dirty="0"/>
          </a:p>
        </p:txBody>
      </p:sp>
      <p:sp>
        <p:nvSpPr>
          <p:cNvPr id="9231" name="Rectangle 17"/>
          <p:cNvSpPr>
            <a:spLocks noChangeArrowheads="1"/>
          </p:cNvSpPr>
          <p:nvPr/>
        </p:nvSpPr>
        <p:spPr bwMode="auto">
          <a:xfrm>
            <a:off x="0" y="6215082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15" name="Rectangle 1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29717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404812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238" name="WordArt 26"/>
          <p:cNvSpPr>
            <a:spLocks noChangeArrowheads="1" noChangeShapeType="1" noTextEdit="1"/>
          </p:cNvSpPr>
          <p:nvPr/>
        </p:nvSpPr>
        <p:spPr bwMode="auto">
          <a:xfrm>
            <a:off x="323850" y="6308725"/>
            <a:ext cx="46815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9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smtClean="0">
              <a:solidFill>
                <a:srgbClr val="FF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403648" y="1700808"/>
            <a:ext cx="6780212" cy="1008112"/>
          </a:xfrm>
          <a:solidFill>
            <a:srgbClr val="FFFF00">
              <a:alpha val="34117"/>
            </a:srgbClr>
          </a:solidFill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err="1" smtClean="0"/>
              <a:t>Табиғи </a:t>
            </a:r>
            <a:r>
              <a:rPr lang="ru-RU" sz="3600" dirty="0" err="1" smtClean="0"/>
              <a:t>апаттарға жатады</a:t>
            </a:r>
            <a:r>
              <a:rPr lang="ru-RU" sz="3600" dirty="0" smtClean="0"/>
              <a:t>?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9</a:t>
            </a:r>
          </a:p>
        </p:txBody>
      </p:sp>
      <p:sp>
        <p:nvSpPr>
          <p:cNvPr id="307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0732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 dirty="0" err="1">
                <a:solidFill>
                  <a:srgbClr val="660033"/>
                </a:solidFill>
              </a:rPr>
              <a:t>Дұрыс жауап</a:t>
            </a:r>
            <a:r>
              <a:rPr lang="ru-RU" sz="3200" b="1" i="1" dirty="0">
                <a:solidFill>
                  <a:srgbClr val="660033"/>
                </a:solidFill>
              </a:rPr>
              <a:t>!</a:t>
            </a:r>
          </a:p>
        </p:txBody>
      </p:sp>
      <p:sp useBgFill="1">
        <p:nvSpPr>
          <p:cNvPr id="30733" name="AutoShape 13"/>
          <p:cNvSpPr>
            <a:spLocks noChangeArrowheads="1"/>
          </p:cNvSpPr>
          <p:nvPr/>
        </p:nvSpPr>
        <p:spPr bwMode="auto">
          <a:xfrm rot="10800000">
            <a:off x="5167309" y="4509120"/>
            <a:ext cx="3476653" cy="144016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ru-RU" sz="2000" dirty="0" err="1" smtClean="0"/>
              <a:t>Метеорологиялық Тектоникалық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r>
              <a:rPr lang="ru-RU" sz="2000" dirty="0" err="1" smtClean="0"/>
              <a:t>Топологиялық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r>
              <a:rPr lang="ru-RU" sz="2000" dirty="0" err="1" smtClean="0"/>
              <a:t>Космостық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10254" name="Rectangle 18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0" name="Rectangle 2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30742" name="Rectangle 2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504204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0261" name="Picture 23" descr="116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573463"/>
            <a:ext cx="165735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WordArt 155"/>
          <p:cNvSpPr>
            <a:spLocks noChangeArrowheads="1" noChangeShapeType="1" noTextEdit="1"/>
          </p:cNvSpPr>
          <p:nvPr/>
        </p:nvSpPr>
        <p:spPr bwMode="auto">
          <a:xfrm>
            <a:off x="323850" y="6453188"/>
            <a:ext cx="4033836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kk-KZ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smtClean="0">
              <a:solidFill>
                <a:srgbClr val="FF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989138"/>
            <a:ext cx="6780212" cy="1368425"/>
          </a:xfrm>
          <a:solidFill>
            <a:srgbClr val="FFFF00">
              <a:alpha val="34117"/>
            </a:srgbClr>
          </a:solidFill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b="1" dirty="0" smtClean="0"/>
              <a:t>ТЖ </a:t>
            </a:r>
            <a:r>
              <a:rPr lang="ru-RU" b="1" dirty="0" err="1" smtClean="0"/>
              <a:t>зардап</a:t>
            </a:r>
            <a:r>
              <a:rPr lang="ru-RU" b="1" dirty="0" smtClean="0"/>
              <a:t> </a:t>
            </a:r>
            <a:r>
              <a:rPr lang="ru-RU" b="1" dirty="0" err="1" smtClean="0"/>
              <a:t>шегушілерге</a:t>
            </a:r>
            <a:r>
              <a:rPr lang="ru-RU" b="1" dirty="0" smtClean="0"/>
              <a:t> </a:t>
            </a:r>
            <a:r>
              <a:rPr lang="ru-RU" b="1" dirty="0" err="1" smtClean="0"/>
              <a:t>көрсетілетін шұғыл </a:t>
            </a:r>
            <a:r>
              <a:rPr lang="ru-RU" b="1" dirty="0" smtClean="0"/>
              <a:t>мед. </a:t>
            </a:r>
            <a:r>
              <a:rPr lang="ru-RU" b="1" dirty="0" err="1" smtClean="0"/>
              <a:t>көмек </a:t>
            </a:r>
            <a:r>
              <a:rPr lang="ru-RU" b="1" dirty="0" err="1" smtClean="0"/>
              <a:t>түрлері?</a:t>
            </a:r>
            <a:endParaRPr lang="ru-RU" dirty="0"/>
          </a:p>
        </p:txBody>
      </p:sp>
      <p:pic>
        <p:nvPicPr>
          <p:cNvPr id="11268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 dirty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13</a:t>
            </a:r>
            <a:endParaRPr lang="ru-RU" sz="2400" b="1" kern="10" dirty="0">
              <a:ln w="25400">
                <a:solidFill>
                  <a:srgbClr val="000000"/>
                </a:solidFill>
                <a:round/>
                <a:headEnd/>
                <a:tailEnd/>
              </a:ln>
              <a:blipFill dpi="0" rotWithShape="1">
                <a:blip r:embed="rId5"/>
                <a:srcRect/>
                <a:tile tx="0" ty="0" sx="100000" sy="100000" flip="none" algn="tl"/>
              </a:blipFill>
              <a:latin typeface="Book Antiqua"/>
            </a:endParaRPr>
          </a:p>
        </p:txBody>
      </p:sp>
      <p:sp>
        <p:nvSpPr>
          <p:cNvPr id="317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5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5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5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1756" name="Rectangle 12"/>
          <p:cNvSpPr>
            <a:spLocks noChangeArrowheads="1"/>
          </p:cNvSpPr>
          <p:nvPr/>
        </p:nvSpPr>
        <p:spPr bwMode="auto">
          <a:xfrm>
            <a:off x="2699792" y="3645024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31757" name="AutoShape 13"/>
          <p:cNvSpPr>
            <a:spLocks noChangeArrowheads="1"/>
          </p:cNvSpPr>
          <p:nvPr/>
        </p:nvSpPr>
        <p:spPr bwMode="auto">
          <a:xfrm rot="10800000">
            <a:off x="5148062" y="4437111"/>
            <a:ext cx="3599557" cy="1583704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ru-RU" dirty="0" smtClean="0"/>
              <a:t>- </a:t>
            </a:r>
            <a:r>
              <a:rPr lang="ru-RU" dirty="0" err="1" smtClean="0"/>
              <a:t>алғашқы медициналық көмек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-дәрігерге дейінгі</a:t>
            </a:r>
            <a:r>
              <a:rPr lang="ru-RU" dirty="0" smtClean="0"/>
              <a:t> </a:t>
            </a:r>
            <a:r>
              <a:rPr lang="ru-RU" dirty="0" err="1" smtClean="0"/>
              <a:t>көмек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-алғашқы дәрігерлік көмек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-маманданған көмек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-мамандандырылған көмек</a:t>
            </a:r>
            <a:endParaRPr lang="ru-RU" dirty="0"/>
          </a:p>
        </p:txBody>
      </p:sp>
      <p:sp>
        <p:nvSpPr>
          <p:cNvPr id="11278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63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796136" y="6442220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3176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4"/>
            <a:ext cx="1565275" cy="444500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dirty="0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dirty="0" smtClean="0">
              <a:solidFill>
                <a:srgbClr val="FF0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2038" y="1989138"/>
            <a:ext cx="7858125" cy="654044"/>
          </a:xfrm>
          <a:solidFill>
            <a:srgbClr val="FFFF00">
              <a:alpha val="34117"/>
            </a:srgbClr>
          </a:solidFill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ru-RU" sz="2800" b="1" dirty="0" err="1" smtClean="0"/>
              <a:t>Жасанды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апаттарға жатады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  <p:pic>
        <p:nvPicPr>
          <p:cNvPr id="12292" name="Picture 24" descr="4a010051e6bac851944df933df1ff23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3563938"/>
            <a:ext cx="1657350" cy="13255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3" name="Picture 4" descr="J0189255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6"/>
                  <a:srcRect/>
                  <a:tile tx="0" ty="0" sx="100000" sy="100000" flip="none" algn="tl"/>
                </a:blipFill>
                <a:latin typeface="Book Antiqua"/>
              </a:rPr>
              <a:t>17</a:t>
            </a:r>
          </a:p>
        </p:txBody>
      </p:sp>
      <p:sp>
        <p:nvSpPr>
          <p:cNvPr id="3277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2780" name="Rectangle 12"/>
          <p:cNvSpPr>
            <a:spLocks noChangeArrowheads="1"/>
          </p:cNvSpPr>
          <p:nvPr/>
        </p:nvSpPr>
        <p:spPr bwMode="auto">
          <a:xfrm>
            <a:off x="4499992" y="3212976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32781" name="AutoShape 13"/>
          <p:cNvSpPr>
            <a:spLocks noChangeArrowheads="1"/>
          </p:cNvSpPr>
          <p:nvPr/>
        </p:nvSpPr>
        <p:spPr bwMode="auto">
          <a:xfrm rot="10800000">
            <a:off x="5148260" y="4365104"/>
            <a:ext cx="3311525" cy="1207036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ru-RU" dirty="0" err="1" smtClean="0"/>
              <a:t>Көліктік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Өндірістік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Спецификалық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Әлеуметтік</a:t>
            </a:r>
            <a:r>
              <a:rPr lang="ru-RU" dirty="0" smtClean="0"/>
              <a:t> </a:t>
            </a:r>
          </a:p>
          <a:p>
            <a:endParaRPr lang="ru-RU" sz="1600" b="1" dirty="0">
              <a:solidFill>
                <a:srgbClr val="CC0000"/>
              </a:solidFill>
            </a:endParaRPr>
          </a:p>
        </p:txBody>
      </p:sp>
      <p:sp>
        <p:nvSpPr>
          <p:cNvPr id="1230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87" name="Rectangle 1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002490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3278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6297614"/>
            <a:ext cx="1565275" cy="560386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600" i="1" smtClean="0">
                <a:solidFill>
                  <a:srgbClr val="FF0000"/>
                </a:solidFill>
              </a:rPr>
              <a:t>Назар аударыңыз сұрақ!</a:t>
            </a:r>
            <a:endParaRPr lang="ru-RU" sz="3600" i="1" smtClean="0">
              <a:solidFill>
                <a:srgbClr val="FF00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989138"/>
            <a:ext cx="6911975" cy="1368425"/>
          </a:xfrm>
          <a:solidFill>
            <a:srgbClr val="FFFF00">
              <a:alpha val="34117"/>
            </a:srgbClr>
          </a:solidFill>
          <a:ln w="57150" cmpd="thickThin">
            <a:solidFill>
              <a:srgbClr val="FFFF99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400" b="1" dirty="0" err="1" smtClean="0"/>
              <a:t>Санитарлық </a:t>
            </a:r>
            <a:r>
              <a:rPr lang="ru-RU" sz="2400" b="1" dirty="0" smtClean="0"/>
              <a:t>пост(СП</a:t>
            </a:r>
            <a:r>
              <a:rPr lang="ru-RU" sz="2400" b="1" dirty="0" smtClean="0"/>
              <a:t>) </a:t>
            </a:r>
            <a:r>
              <a:rPr lang="ru-RU" sz="2400" b="1" dirty="0" err="1" smtClean="0"/>
              <a:t>неше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адамнан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тұрады</a:t>
            </a:r>
            <a:r>
              <a:rPr lang="ru-RU" sz="2400" b="1" dirty="0" smtClean="0"/>
              <a:t>?</a:t>
            </a:r>
            <a:endParaRPr lang="ru-RU" sz="2400" dirty="0" smtClean="0"/>
          </a:p>
          <a:p>
            <a:pPr algn="ctr">
              <a:buNone/>
            </a:pPr>
            <a:r>
              <a:rPr lang="ru-RU" sz="3200" dirty="0"/>
              <a:t/>
            </a:r>
            <a:br>
              <a:rPr lang="ru-RU" sz="3200" dirty="0"/>
            </a:b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J01892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Book Antiqua"/>
              </a:rPr>
              <a:t>21</a:t>
            </a:r>
          </a:p>
        </p:txBody>
      </p:sp>
      <p:sp>
        <p:nvSpPr>
          <p:cNvPr id="3379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3804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Дұрыс жауап!</a:t>
            </a:r>
          </a:p>
        </p:txBody>
      </p:sp>
      <p:sp useBgFill="1">
        <p:nvSpPr>
          <p:cNvPr id="33805" name="AutoShape 13"/>
          <p:cNvSpPr>
            <a:spLocks noChangeArrowheads="1"/>
          </p:cNvSpPr>
          <p:nvPr/>
        </p:nvSpPr>
        <p:spPr bwMode="auto">
          <a:xfrm rot="10800000">
            <a:off x="4932039" y="4653135"/>
            <a:ext cx="3527425" cy="1296144"/>
          </a:xfrm>
          <a:prstGeom prst="wedgeRectCallout">
            <a:avLst>
              <a:gd name="adj1" fmla="val -3963"/>
              <a:gd name="adj2" fmla="val 85417"/>
            </a:avLst>
          </a:prstGeom>
          <a:ln w="76200" cmpd="thickThin" algn="ctr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>
              <a:lnSpc>
                <a:spcPct val="80000"/>
              </a:lnSpc>
            </a:pPr>
            <a:r>
              <a:rPr lang="ru-RU" sz="2400" dirty="0" smtClean="0"/>
              <a:t>4 </a:t>
            </a:r>
            <a:r>
              <a:rPr lang="ru-RU" sz="2400" dirty="0" err="1" smtClean="0"/>
              <a:t>адамнан</a:t>
            </a:r>
            <a:r>
              <a:rPr lang="ru-RU" sz="2400" dirty="0" smtClean="0"/>
              <a:t> </a:t>
            </a:r>
            <a:r>
              <a:rPr lang="ru-RU" sz="2400" dirty="0" err="1" smtClean="0"/>
              <a:t>тұрады </a:t>
            </a:r>
            <a:r>
              <a:rPr lang="ru-RU" sz="2400" dirty="0" smtClean="0"/>
              <a:t>(</a:t>
            </a:r>
            <a:r>
              <a:rPr lang="ru-RU" sz="2400" dirty="0" err="1" smtClean="0"/>
              <a:t>посттың бастығы және </a:t>
            </a:r>
            <a:r>
              <a:rPr lang="ru-RU" sz="2400" dirty="0" smtClean="0"/>
              <a:t>3 пост </a:t>
            </a:r>
            <a:r>
              <a:rPr lang="ru-RU" sz="2400" dirty="0" err="1" smtClean="0"/>
              <a:t>мүшесі</a:t>
            </a:r>
            <a:r>
              <a:rPr lang="ru-RU" sz="2400" dirty="0" smtClean="0"/>
              <a:t>)</a:t>
            </a:r>
            <a:endParaRPr lang="ru-RU" sz="2400" b="1" dirty="0">
              <a:solidFill>
                <a:srgbClr val="CC0000"/>
              </a:solidFill>
            </a:endParaRPr>
          </a:p>
        </p:txBody>
      </p:sp>
      <p:sp>
        <p:nvSpPr>
          <p:cNvPr id="13326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11" name="Rectangle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dirty="0">
                <a:latin typeface="Arial" charset="0"/>
              </a:rPr>
              <a:t>Ойын шарты</a:t>
            </a:r>
            <a:endParaRPr lang="ru-RU" sz="1400" dirty="0">
              <a:latin typeface="Arial" charset="0"/>
            </a:endParaRPr>
          </a:p>
        </p:txBody>
      </p:sp>
      <p:sp>
        <p:nvSpPr>
          <p:cNvPr id="3381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404812"/>
          </a:xfrm>
          <a:prstGeom prst="rect">
            <a:avLst/>
          </a:prstGeom>
          <a:gradFill rotWithShape="0">
            <a:gsLst>
              <a:gs pos="0">
                <a:srgbClr val="8488C4">
                  <a:gamma/>
                  <a:shade val="46275"/>
                  <a:invGamma/>
                </a:srgbClr>
              </a:gs>
              <a:gs pos="50000">
                <a:srgbClr val="8488C4">
                  <a:alpha val="63000"/>
                </a:srgbClr>
              </a:gs>
              <a:gs pos="100000">
                <a:srgbClr val="8488C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Ойынды</a:t>
            </a:r>
          </a:p>
          <a:p>
            <a:pPr algn="just">
              <a:defRPr/>
            </a:pPr>
            <a:r>
              <a:rPr lang="kk-KZ" sz="1400" b="1" dirty="0">
                <a:solidFill>
                  <a:srgbClr val="FF0000"/>
                </a:solidFill>
                <a:latin typeface="Arial" charset="0"/>
              </a:rPr>
              <a:t> жалғастыру</a:t>
            </a:r>
            <a:endParaRPr lang="ru-RU" sz="1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3333" name="Picture 22" descr="116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644900"/>
            <a:ext cx="1512887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155"/>
          <p:cNvSpPr>
            <a:spLocks noChangeArrowheads="1" noChangeShapeType="1" noTextEdit="1"/>
          </p:cNvSpPr>
          <p:nvPr/>
        </p:nvSpPr>
        <p:spPr bwMode="auto">
          <a:xfrm>
            <a:off x="323850" y="6332580"/>
            <a:ext cx="4033836" cy="5968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41"/>
              </a:avLst>
            </a:prstTxWarp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nimBg="1"/>
      <p:bldP spid="33799" grpId="0" animBg="1"/>
      <p:bldP spid="33800" grpId="0" animBg="1"/>
      <p:bldP spid="33801" grpId="0" animBg="1"/>
      <p:bldP spid="33802" grpId="0" animBg="1"/>
      <p:bldP spid="33803" grpId="0" animBg="1"/>
      <p:bldP spid="33804" grpId="0" animBg="1"/>
      <p:bldP spid="3380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2291</TotalTime>
  <Words>1100</Words>
  <Application>Microsoft Office PowerPoint</Application>
  <PresentationFormat>Экран (4:3)</PresentationFormat>
  <Paragraphs>338</Paragraphs>
  <Slides>37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Поток</vt:lpstr>
      <vt:lpstr>Апат  МЕДИЦИНАСЫ</vt:lpstr>
      <vt:lpstr>Слайд 2</vt:lpstr>
      <vt:lpstr>Слайд 3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  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Назар аударыңыз сұрақ!</vt:lpstr>
      <vt:lpstr>Әттең! Сіздің Балыңыз 10 балға қысқарады </vt:lpstr>
      <vt:lpstr>Слайд 34</vt:lpstr>
      <vt:lpstr>Слайд 35</vt:lpstr>
      <vt:lpstr>Слайд 36</vt:lpstr>
      <vt:lpstr>Слайд 37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Zhanat</cp:lastModifiedBy>
  <cp:revision>276</cp:revision>
  <dcterms:created xsi:type="dcterms:W3CDTF">2005-02-06T04:29:15Z</dcterms:created>
  <dcterms:modified xsi:type="dcterms:W3CDTF">2020-02-24T15:59:19Z</dcterms:modified>
</cp:coreProperties>
</file>