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1"/>
            <a:ext cx="7772400" cy="936104"/>
          </a:xfrm>
        </p:spPr>
        <p:txBody>
          <a:bodyPr>
            <a:normAutofit fontScale="90000"/>
          </a:bodyPr>
          <a:lstStyle/>
          <a:p>
            <a:r>
              <a:rPr lang="kk-KZ" dirty="0"/>
              <a:t>ҚР әкімшілік құқық негіздері</a:t>
            </a:r>
            <a:r>
              <a:rPr lang="ru-RU" dirty="0"/>
              <a:t/>
            </a:r>
            <a:br>
              <a:rPr lang="ru-RU" dirty="0"/>
            </a:br>
            <a:endParaRPr lang="ru-RU" dirty="0"/>
          </a:p>
        </p:txBody>
      </p:sp>
      <p:sp>
        <p:nvSpPr>
          <p:cNvPr id="3" name="Подзаголовок 2"/>
          <p:cNvSpPr>
            <a:spLocks noGrp="1"/>
          </p:cNvSpPr>
          <p:nvPr>
            <p:ph type="subTitle" idx="1"/>
          </p:nvPr>
        </p:nvSpPr>
        <p:spPr>
          <a:xfrm>
            <a:off x="1371600" y="1484784"/>
            <a:ext cx="6400800" cy="4154016"/>
          </a:xfrm>
        </p:spPr>
        <p:txBody>
          <a:bodyPr>
            <a:normAutofit fontScale="70000" lnSpcReduction="20000"/>
          </a:bodyPr>
          <a:lstStyle/>
          <a:p>
            <a:pPr algn="l"/>
            <a:r>
              <a:rPr lang="kk-KZ" sz="3400" b="1" dirty="0"/>
              <a:t>Жоспар</a:t>
            </a:r>
            <a:endParaRPr lang="ru-RU" sz="3400" b="1" dirty="0"/>
          </a:p>
          <a:p>
            <a:pPr algn="l"/>
            <a:r>
              <a:rPr lang="kk-KZ" sz="3400" b="1" dirty="0"/>
              <a:t>1.Мемлекеттік басқару жүйесі. Субьектісі. Обьектісі.     </a:t>
            </a:r>
            <a:endParaRPr lang="ru-RU" sz="3400" b="1" dirty="0"/>
          </a:p>
          <a:p>
            <a:pPr algn="l"/>
            <a:r>
              <a:rPr lang="kk-KZ" sz="3400" b="1" dirty="0"/>
              <a:t>2.Әкімшілік құқық туралы түсінік. Ә.қ. нормалар. Субьектілері. Заңды тұлға. Қоғамдық қатынастарды әкімшілік-құқықтық реттеу.Әкімшілік құқықтық  қатынастар түрлері  </a:t>
            </a:r>
            <a:endParaRPr lang="ru-RU" sz="3400" b="1" dirty="0"/>
          </a:p>
          <a:p>
            <a:pPr algn="l"/>
            <a:r>
              <a:rPr lang="kk-KZ" sz="3400" b="1" dirty="0"/>
              <a:t>3.Атқарушы билік органдары </a:t>
            </a:r>
            <a:endParaRPr lang="ru-RU" sz="3400" b="1" dirty="0"/>
          </a:p>
          <a:p>
            <a:pPr algn="l"/>
            <a:r>
              <a:rPr lang="kk-KZ" sz="3400" b="1" dirty="0"/>
              <a:t>4.Жергілікті атқару органдары</a:t>
            </a:r>
            <a:endParaRPr lang="ru-RU" sz="3400" b="1" dirty="0"/>
          </a:p>
          <a:p>
            <a:pPr algn="l"/>
            <a:r>
              <a:rPr lang="kk-KZ" sz="3400" b="1" dirty="0"/>
              <a:t>5.Мемлекеттік қызмет.</a:t>
            </a:r>
            <a:endParaRPr lang="ru-RU" sz="3400" b="1" dirty="0"/>
          </a:p>
          <a:p>
            <a:pPr algn="l"/>
            <a:r>
              <a:rPr lang="kk-KZ" sz="3400" b="1" dirty="0"/>
              <a:t>6.Әкімшілік – саяси аяны басқару.</a:t>
            </a:r>
            <a:endParaRPr lang="ru-RU" sz="3400" b="1" dirty="0"/>
          </a:p>
          <a:p>
            <a:endParaRPr lang="ru-RU" dirty="0"/>
          </a:p>
        </p:txBody>
      </p:sp>
    </p:spTree>
    <p:extLst>
      <p:ext uri="{BB962C8B-B14F-4D97-AF65-F5344CB8AC3E}">
        <p14:creationId xmlns:p14="http://schemas.microsoft.com/office/powerpoint/2010/main" val="65234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r>
              <a:rPr lang="kk-KZ" b="1" dirty="0"/>
              <a:t>Мемлекеттік қызмет </a:t>
            </a:r>
            <a:r>
              <a:rPr lang="kk-KZ" dirty="0"/>
              <a:t>- мемлекеттік органда заңдарда белгіленген тәртіппен республикалық немесе жергілікті бюджеттен не Қазақстан Республикасы Ұлттық банкінің қаржысынан ақы төленетін қызметі атқаратын және мемлекеттің міндеттері мен функцияларын іске асыру мақсатында лауазымдық өкілеттілікті жүзеге асыратын Қазақстан Республикасының азаматы.</a:t>
            </a:r>
            <a:endParaRPr lang="ru-RU" dirty="0"/>
          </a:p>
          <a:p>
            <a:endParaRPr lang="ru-RU" dirty="0"/>
          </a:p>
        </p:txBody>
      </p:sp>
    </p:spTree>
    <p:extLst>
      <p:ext uri="{BB962C8B-B14F-4D97-AF65-F5344CB8AC3E}">
        <p14:creationId xmlns:p14="http://schemas.microsoft.com/office/powerpoint/2010/main" val="2228303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lnSpcReduction="10000"/>
          </a:bodyPr>
          <a:lstStyle/>
          <a:p>
            <a:r>
              <a:rPr lang="kk-KZ" b="1" dirty="0"/>
              <a:t>Біліктілік талаптары </a:t>
            </a:r>
            <a:r>
              <a:rPr lang="kk-KZ" dirty="0"/>
              <a:t>- мемлекеттік әкімшілік қызметті атқаруға үміткер азаматтарға оның кәсіби даярлығының деңгейін, құзіреттілігін және нақты әкімшілік қызметке сәйкес келуін анықтау мақсатында қойылатын талаптар.</a:t>
            </a:r>
            <a:endParaRPr lang="ru-RU" dirty="0"/>
          </a:p>
          <a:p>
            <a:r>
              <a:rPr lang="kk-KZ" b="1" dirty="0"/>
              <a:t>Мемлекеттік саяси қызметші- </a:t>
            </a:r>
            <a:r>
              <a:rPr lang="kk-KZ" dirty="0"/>
              <a:t>тағайындалуы (сайлануы),босатылуы және қызметі саяси-айқындаушы сипатта болатын және саяси мақсаттар мен міндеттерді іске асыру үшін жауап беретін мемлекеттік қызметші.</a:t>
            </a:r>
            <a:endParaRPr lang="ru-RU" dirty="0"/>
          </a:p>
          <a:p>
            <a:endParaRPr lang="ru-RU" dirty="0"/>
          </a:p>
        </p:txBody>
      </p:sp>
    </p:spTree>
    <p:extLst>
      <p:ext uri="{BB962C8B-B14F-4D97-AF65-F5344CB8AC3E}">
        <p14:creationId xmlns:p14="http://schemas.microsoft.com/office/powerpoint/2010/main" val="158705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b="1" dirty="0"/>
              <a:t>Мемлекттік әкімшілік қызмет санаты </a:t>
            </a:r>
            <a:r>
              <a:rPr lang="kk-KZ" dirty="0"/>
              <a:t>- мемлекеттік әкімшілік қызметшілер атқаратын, лауазымды өкілеттіктің көлемі мен сипатын көрсететін әкімшілік лауазымдар жиынтығыныңмсаралаушылық сипаттамасы. </a:t>
            </a:r>
            <a:endParaRPr lang="ru-RU" dirty="0"/>
          </a:p>
          <a:p>
            <a:endParaRPr lang="ru-RU" dirty="0"/>
          </a:p>
        </p:txBody>
      </p:sp>
    </p:spTree>
    <p:extLst>
      <p:ext uri="{BB962C8B-B14F-4D97-AF65-F5344CB8AC3E}">
        <p14:creationId xmlns:p14="http://schemas.microsoft.com/office/powerpoint/2010/main" val="138582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84784"/>
            <a:ext cx="8229600" cy="4641379"/>
          </a:xfrm>
        </p:spPr>
        <p:txBody>
          <a:bodyPr>
            <a:normAutofit/>
          </a:bodyPr>
          <a:lstStyle/>
          <a:p>
            <a:r>
              <a:rPr lang="kk-KZ" sz="3600" b="1" dirty="0"/>
              <a:t>Негізгі ұғымдар:</a:t>
            </a:r>
            <a:r>
              <a:rPr lang="kk-KZ" sz="3600" dirty="0"/>
              <a:t> Басқару, әкімшілік құқық, билік органдары, мемлекеттік қызмет  </a:t>
            </a:r>
            <a:endParaRPr lang="ru-RU" sz="3600" dirty="0"/>
          </a:p>
          <a:p>
            <a:endParaRPr lang="ru-RU" dirty="0"/>
          </a:p>
        </p:txBody>
      </p:sp>
    </p:spTree>
    <p:extLst>
      <p:ext uri="{BB962C8B-B14F-4D97-AF65-F5344CB8AC3E}">
        <p14:creationId xmlns:p14="http://schemas.microsoft.com/office/powerpoint/2010/main" val="115973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b="1" dirty="0" smtClean="0"/>
              <a:t>Әкімшілік құқық </a:t>
            </a:r>
            <a:r>
              <a:rPr lang="kk-KZ" dirty="0" smtClean="0"/>
              <a:t>–</a:t>
            </a:r>
            <a:r>
              <a:rPr lang="kk-KZ" dirty="0"/>
              <a:t>ҚР құқық жүйесінің үлкен бір саласы. Қоғамдық қатынастарды  реттейтін  мемлекеттік басқару процесінде пайдаланатын және мемлекеттік аппараттың  қызметін қамтамасыз ететін аса маңызды тәсілдің  бірі</a:t>
            </a:r>
            <a:endParaRPr lang="ru-RU" dirty="0"/>
          </a:p>
          <a:p>
            <a:endParaRPr lang="ru-RU" dirty="0"/>
          </a:p>
        </p:txBody>
      </p:sp>
    </p:spTree>
    <p:extLst>
      <p:ext uri="{BB962C8B-B14F-4D97-AF65-F5344CB8AC3E}">
        <p14:creationId xmlns:p14="http://schemas.microsoft.com/office/powerpoint/2010/main" val="386051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r>
              <a:rPr lang="kk-KZ" b="1" dirty="0"/>
              <a:t>Әкімшілік құқық </a:t>
            </a:r>
            <a:r>
              <a:rPr lang="kk-KZ" dirty="0"/>
              <a:t>–мемлекеттік қызметке қатысушылардың құқықтық және ұйымдық нысанын бекітеді , өкілетті органдар , лауазымды адамдар үшін мінез-құлық ережелерін тағайындайды. Құқықтық мемлекет құру ісін жүзеге асырады. Әкімшілік құқық –атқарушы билік аясындағы қоғамдық қатынастарды реттейтін құқықтық  нормалар жиынтығы басқаша атауы басқару құқығы.</a:t>
            </a:r>
            <a:endParaRPr lang="ru-RU" dirty="0"/>
          </a:p>
          <a:p>
            <a:endParaRPr lang="ru-RU" dirty="0"/>
          </a:p>
        </p:txBody>
      </p:sp>
    </p:spTree>
    <p:extLst>
      <p:ext uri="{BB962C8B-B14F-4D97-AF65-F5344CB8AC3E}">
        <p14:creationId xmlns:p14="http://schemas.microsoft.com/office/powerpoint/2010/main" val="30465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b="1" dirty="0"/>
              <a:t>Мемлекеттік басқару </a:t>
            </a:r>
            <a:r>
              <a:rPr lang="kk-KZ" dirty="0"/>
              <a:t>–мемлекеттік билікті жүзеге асыру, билікті іске асыру жөніндегі ҚР мемлекеттік органдар қызметінің түрлерінің бірі. Мемлекеттік биліктің мәні мен құрылымы  Конституция мен конституциялық заңдарда көрсетілген. </a:t>
            </a:r>
            <a:endParaRPr lang="ru-RU" dirty="0"/>
          </a:p>
          <a:p>
            <a:endParaRPr lang="ru-RU" dirty="0"/>
          </a:p>
        </p:txBody>
      </p:sp>
    </p:spTree>
    <p:extLst>
      <p:ext uri="{BB962C8B-B14F-4D97-AF65-F5344CB8AC3E}">
        <p14:creationId xmlns:p14="http://schemas.microsoft.com/office/powerpoint/2010/main" val="8222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0000" lnSpcReduction="20000"/>
          </a:bodyPr>
          <a:lstStyle/>
          <a:p>
            <a:r>
              <a:rPr lang="kk-KZ" b="1" dirty="0"/>
              <a:t>Атқарушы билік органдары: </a:t>
            </a:r>
            <a:endParaRPr lang="ru-RU" b="1" dirty="0"/>
          </a:p>
          <a:p>
            <a:r>
              <a:rPr lang="kk-KZ" b="1" dirty="0"/>
              <a:t>Қызмет сипатына қарай : </a:t>
            </a:r>
            <a:r>
              <a:rPr lang="kk-KZ" dirty="0"/>
              <a:t>салалық құзіретті органдар, сала аралық құзіретті органдар, бақылау, қадағалау, мандандырылған мемлекеттік органдар. </a:t>
            </a:r>
            <a:endParaRPr lang="ru-RU" dirty="0"/>
          </a:p>
          <a:p>
            <a:r>
              <a:rPr lang="kk-KZ" b="1" dirty="0"/>
              <a:t>          Салалары мен қызметінің сипаты бойынша : </a:t>
            </a:r>
            <a:endParaRPr lang="ru-RU" b="1" dirty="0"/>
          </a:p>
          <a:p>
            <a:r>
              <a:rPr lang="kk-KZ" dirty="0"/>
              <a:t>          </a:t>
            </a:r>
            <a:r>
              <a:rPr lang="kk-KZ" b="1" i="1" dirty="0"/>
              <a:t>Экономика саласы бойынша: </a:t>
            </a:r>
            <a:r>
              <a:rPr lang="kk-KZ" dirty="0"/>
              <a:t>экономика және бюджеттік жоспарлау, индустрия және сауда, энергетика, ауыл шаруашылығы, көлік және коммуникация, қаржы т.б. </a:t>
            </a:r>
            <a:endParaRPr lang="ru-RU" dirty="0"/>
          </a:p>
          <a:p>
            <a:r>
              <a:rPr lang="kk-KZ" dirty="0"/>
              <a:t>        </a:t>
            </a:r>
            <a:r>
              <a:rPr lang="kk-KZ" b="1" i="1" dirty="0"/>
              <a:t>әлеуметтік – мәдени  сала бойынша: </a:t>
            </a:r>
            <a:r>
              <a:rPr lang="kk-KZ" dirty="0"/>
              <a:t>білім және ғылым, еңбек және халықты әлеуметтік қорғау, денсаулық сақтау, туризм және спорт  т.б</a:t>
            </a:r>
            <a:endParaRPr lang="ru-RU" dirty="0"/>
          </a:p>
          <a:p>
            <a:r>
              <a:rPr lang="kk-KZ" b="1" i="1" dirty="0"/>
              <a:t> Әкімшілік- саяси қызмет саласы бойынша: </a:t>
            </a:r>
            <a:r>
              <a:rPr lang="kk-KZ" dirty="0"/>
              <a:t>әділет органдары, ішкі істер, қорғаныс, кедендік бақылау т.б.</a:t>
            </a:r>
            <a:endParaRPr lang="ru-RU" dirty="0"/>
          </a:p>
          <a:p>
            <a:r>
              <a:rPr lang="kk-KZ" dirty="0"/>
              <a:t>Жоғарғы атқару билігі: ҚР Президенті мен Үкіметіне беріледі.</a:t>
            </a:r>
            <a:endParaRPr lang="ru-RU" dirty="0"/>
          </a:p>
          <a:p>
            <a:r>
              <a:rPr lang="kk-KZ" b="1" i="1" dirty="0"/>
              <a:t>     ҚР Орталық атқару органдары: </a:t>
            </a:r>
            <a:r>
              <a:rPr lang="kk-KZ" dirty="0"/>
              <a:t>министрліктер, агенттіктер, ҚР Ұлттық қауіпсіздік комитеті, ведомствалар, жергілікті атқару органдары.</a:t>
            </a:r>
            <a:endParaRPr lang="ru-RU" dirty="0"/>
          </a:p>
          <a:p>
            <a:endParaRPr lang="ru-RU" dirty="0"/>
          </a:p>
        </p:txBody>
      </p:sp>
    </p:spTree>
    <p:extLst>
      <p:ext uri="{BB962C8B-B14F-4D97-AF65-F5344CB8AC3E}">
        <p14:creationId xmlns:p14="http://schemas.microsoft.com/office/powerpoint/2010/main" val="386014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lnSpcReduction="10000"/>
          </a:bodyPr>
          <a:lstStyle/>
          <a:p>
            <a:r>
              <a:rPr lang="kk-KZ" dirty="0"/>
              <a:t>Мемлекеттік   қызметті ұйымдастырудың басты негізгі талаптары ҚР Конститутциясында қарастырылған (33-бап). Сонымен қатар 1999 жылғы 23 шілдедегі «Мемлекеттік қызмет туралы» Заңынан.Қазақстан Республикасының өзге де норматиатік-ұқықтық актілерінен тұрады.Аталған Заң мемлекеттік қызметті ұйымдастырудың негізін, мемлекеттік қызметтердің құқықтық жағдайларын және мемлекеттік қызмет аясындағы қарым-қатынастарының реттелуін анықтайды. </a:t>
            </a:r>
            <a:endParaRPr lang="ru-RU" dirty="0"/>
          </a:p>
          <a:p>
            <a:endParaRPr lang="ru-RU" dirty="0"/>
          </a:p>
        </p:txBody>
      </p:sp>
    </p:spTree>
    <p:extLst>
      <p:ext uri="{BB962C8B-B14F-4D97-AF65-F5344CB8AC3E}">
        <p14:creationId xmlns:p14="http://schemas.microsoft.com/office/powerpoint/2010/main" val="8092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20000"/>
          </a:bodyPr>
          <a:lstStyle/>
          <a:p>
            <a:r>
              <a:rPr lang="kk-KZ" b="1" dirty="0"/>
              <a:t>Мемлекеттік әкімшілік қызметі- </a:t>
            </a:r>
            <a:r>
              <a:rPr lang="kk-KZ" dirty="0"/>
              <a:t>мемлекеттік саяси қызметшілердің </a:t>
            </a:r>
            <a:r>
              <a:rPr lang="kk-KZ" dirty="0" smtClean="0"/>
              <a:t>құрамына </a:t>
            </a:r>
            <a:r>
              <a:rPr lang="kk-KZ" dirty="0"/>
              <a:t>кірмейтін, мемлекеттік органдар тұрақты кәсіби негізінде лауазымдық өкілеттілік жүзеге асыратын мемлекеттік қызметші.</a:t>
            </a:r>
            <a:endParaRPr lang="ru-RU" dirty="0"/>
          </a:p>
          <a:p>
            <a:r>
              <a:rPr lang="kk-KZ" b="1" dirty="0"/>
              <a:t>Мемлекеттік лауазым </a:t>
            </a:r>
            <a:r>
              <a:rPr lang="kk-KZ" dirty="0"/>
              <a:t>- мемлекеттік органның нормативтік –құқықтық актілермен белгіленген лауазымдық өкілеттілік пен лауазымдық міндеттердің ауқымы жүктелге құрылымдық бірлігі; мемлекеттік қызмет- мемлекеттік қызметшілердің  мемлекеттік органдардағы мемлкеттік биліктің міндеттері мен функцияларын іске асыруға бағытталған лауазымдық өкілеттігін атқару жөніндегі қызметі.</a:t>
            </a:r>
            <a:endParaRPr lang="ru-RU" dirty="0"/>
          </a:p>
          <a:p>
            <a:endParaRPr lang="ru-RU" dirty="0"/>
          </a:p>
        </p:txBody>
      </p:sp>
    </p:spTree>
    <p:extLst>
      <p:ext uri="{BB962C8B-B14F-4D97-AF65-F5344CB8AC3E}">
        <p14:creationId xmlns:p14="http://schemas.microsoft.com/office/powerpoint/2010/main" val="87081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lnSpcReduction="20000"/>
          </a:bodyPr>
          <a:lstStyle/>
          <a:p>
            <a:r>
              <a:rPr lang="kk-KZ" b="1" dirty="0"/>
              <a:t>Лауазымды адам </a:t>
            </a:r>
            <a:r>
              <a:rPr lang="kk-KZ" dirty="0"/>
              <a:t>– ұдайы, уақытша немесе арнайы өкілеттік бойынша өкімет өкілінң міндеттерін жүйегеасыратын немемлекеттік органдарда ұйымдастырушылық- өкім берушілік немесе әкімшілік- шаруашылық қызметтерді орындайтын адам лауазымдық өкілеттік – заңдарда белгіленген құқықтары мен негізгі міндеттері бар мемлекеттік қызметшілер өз қызметін жүзеге асыратын мемлекеттік органдардың алдында тұрған мақсаттар мен міндеттерге жауап беретін, нақты мемлекеттік лауазыммен көзделген өкілеттілік. </a:t>
            </a:r>
            <a:endParaRPr lang="ru-RU" dirty="0"/>
          </a:p>
          <a:p>
            <a:endParaRPr lang="ru-RU" dirty="0"/>
          </a:p>
        </p:txBody>
      </p:sp>
    </p:spTree>
    <p:extLst>
      <p:ext uri="{BB962C8B-B14F-4D97-AF65-F5344CB8AC3E}">
        <p14:creationId xmlns:p14="http://schemas.microsoft.com/office/powerpoint/2010/main" val="18643369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574</Words>
  <Application>Microsoft Office PowerPoint</Application>
  <PresentationFormat>Экран (4:3)</PresentationFormat>
  <Paragraphs>28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ҚР әкімшілік құқық негіздері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ҚР әкімшілік құқық негіздері</dc:title>
  <dc:creator>Айдос</dc:creator>
  <cp:lastModifiedBy>Alima</cp:lastModifiedBy>
  <cp:revision>3</cp:revision>
  <dcterms:created xsi:type="dcterms:W3CDTF">2016-02-07T16:14:45Z</dcterms:created>
  <dcterms:modified xsi:type="dcterms:W3CDTF">2020-03-14T14:32:31Z</dcterms:modified>
</cp:coreProperties>
</file>