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imes New Roman"/>
          <a:ea typeface="Times New Roman"/>
          <a:cs typeface="Times New Roman"/>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imes New Roman"/>
          <a:ea typeface="Times New Roman"/>
          <a:cs typeface="Times New Roman"/>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55" name="Shape 55"/>
          <p:cNvSpPr/>
          <p:nvPr>
            <p:ph type="sldImg"/>
          </p:nvPr>
        </p:nvSpPr>
        <p:spPr>
          <a:xfrm>
            <a:off x="1143000" y="685800"/>
            <a:ext cx="4572000" cy="3429000"/>
          </a:xfrm>
          <a:prstGeom prst="rect">
            <a:avLst/>
          </a:prstGeom>
        </p:spPr>
        <p:txBody>
          <a:bodyPr/>
          <a:lstStyle/>
          <a:p>
            <a:pPr/>
          </a:p>
        </p:txBody>
      </p:sp>
      <p:sp>
        <p:nvSpPr>
          <p:cNvPr id="56" name="Shape 5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8" name="Прямоугольник"/>
          <p:cNvSpPr/>
          <p:nvPr/>
        </p:nvSpPr>
        <p:spPr>
          <a:xfrm flipV="1">
            <a:off x="5410200" y="3810000"/>
            <a:ext cx="3733800" cy="90488"/>
          </a:xfrm>
          <a:prstGeom prst="rect">
            <a:avLst/>
          </a:prstGeom>
          <a:solidFill>
            <a:srgbClr val="438086"/>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19" name="Прямоугольник"/>
          <p:cNvSpPr/>
          <p:nvPr/>
        </p:nvSpPr>
        <p:spPr>
          <a:xfrm flipV="1">
            <a:off x="5410200" y="3897312"/>
            <a:ext cx="3733800" cy="192088"/>
          </a:xfrm>
          <a:prstGeom prst="rect">
            <a:avLst/>
          </a:prstGeom>
          <a:solidFill>
            <a:srgbClr val="438086">
              <a:alpha val="50195"/>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20" name="Прямоугольник"/>
          <p:cNvSpPr/>
          <p:nvPr/>
        </p:nvSpPr>
        <p:spPr>
          <a:xfrm flipV="1">
            <a:off x="5410200" y="4113212"/>
            <a:ext cx="3733800" cy="12701"/>
          </a:xfrm>
          <a:prstGeom prst="rect">
            <a:avLst/>
          </a:prstGeom>
          <a:solidFill>
            <a:srgbClr val="438086">
              <a:alpha val="65097"/>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21" name="Прямоугольник"/>
          <p:cNvSpPr/>
          <p:nvPr/>
        </p:nvSpPr>
        <p:spPr>
          <a:xfrm flipV="1">
            <a:off x="5410200" y="4164012"/>
            <a:ext cx="1965325" cy="19051"/>
          </a:xfrm>
          <a:prstGeom prst="rect">
            <a:avLst/>
          </a:prstGeom>
          <a:solidFill>
            <a:srgbClr val="438086">
              <a:alpha val="59999"/>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22" name="Прямоугольник"/>
          <p:cNvSpPr/>
          <p:nvPr/>
        </p:nvSpPr>
        <p:spPr>
          <a:xfrm flipV="1">
            <a:off x="5410200" y="4197350"/>
            <a:ext cx="1965325" cy="12700"/>
          </a:xfrm>
          <a:prstGeom prst="rect">
            <a:avLst/>
          </a:prstGeom>
          <a:solidFill>
            <a:srgbClr val="438086">
              <a:alpha val="65097"/>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23" name="Сквиркл"/>
          <p:cNvSpPr/>
          <p:nvPr/>
        </p:nvSpPr>
        <p:spPr>
          <a:xfrm>
            <a:off x="5410200" y="3962400"/>
            <a:ext cx="3063875" cy="26988"/>
          </a:xfrm>
          <a:prstGeom prst="roundRect">
            <a:avLst>
              <a:gd name="adj" fmla="val 16667"/>
            </a:avLst>
          </a:prstGeom>
          <a:solidFill>
            <a:srgbClr val="FFFFFF"/>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24" name="Сквиркл"/>
          <p:cNvSpPr/>
          <p:nvPr/>
        </p:nvSpPr>
        <p:spPr>
          <a:xfrm>
            <a:off x="7377112" y="4060825"/>
            <a:ext cx="1600201" cy="36513"/>
          </a:xfrm>
          <a:prstGeom prst="roundRect">
            <a:avLst>
              <a:gd name="adj" fmla="val 16667"/>
            </a:avLst>
          </a:prstGeom>
          <a:solidFill>
            <a:srgbClr val="FFFFFF"/>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25" name="Прямоугольник"/>
          <p:cNvSpPr/>
          <p:nvPr/>
        </p:nvSpPr>
        <p:spPr>
          <a:xfrm>
            <a:off x="-1" y="3649662"/>
            <a:ext cx="9144002" cy="244476"/>
          </a:xfrm>
          <a:prstGeom prst="rect">
            <a:avLst/>
          </a:prstGeom>
          <a:solidFill>
            <a:srgbClr val="438086">
              <a:alpha val="50195"/>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26" name="Прямоугольник"/>
          <p:cNvSpPr/>
          <p:nvPr/>
        </p:nvSpPr>
        <p:spPr>
          <a:xfrm>
            <a:off x="-1" y="3675062"/>
            <a:ext cx="9144002" cy="141288"/>
          </a:xfrm>
          <a:prstGeom prst="rect">
            <a:avLst/>
          </a:prstGeom>
          <a:solidFill>
            <a:srgbClr val="438086"/>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27" name="Прямоугольник"/>
          <p:cNvSpPr/>
          <p:nvPr/>
        </p:nvSpPr>
        <p:spPr>
          <a:xfrm flipV="1">
            <a:off x="6413500" y="3643312"/>
            <a:ext cx="2730500" cy="247651"/>
          </a:xfrm>
          <a:prstGeom prst="rect">
            <a:avLst/>
          </a:prstGeom>
          <a:solidFill>
            <a:srgbClr val="438086"/>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28" name="Прямоугольник"/>
          <p:cNvSpPr/>
          <p:nvPr/>
        </p:nvSpPr>
        <p:spPr>
          <a:xfrm>
            <a:off x="-1" y="0"/>
            <a:ext cx="9144002" cy="3702050"/>
          </a:xfrm>
          <a:prstGeom prst="rect">
            <a:avLst/>
          </a:prstGeom>
          <a:solidFill>
            <a:srgbClr val="424456"/>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29" name="Номер слайда"/>
          <p:cNvSpPr txBox="1"/>
          <p:nvPr>
            <p:ph type="sldNum" sz="quarter" idx="2"/>
          </p:nvPr>
        </p:nvSpPr>
        <p:spPr>
          <a:xfrm>
            <a:off x="8725125" y="8572"/>
            <a:ext cx="342675" cy="358141"/>
          </a:xfrm>
          <a:prstGeom prst="rect">
            <a:avLst/>
          </a:prstGeom>
        </p:spPr>
        <p:txBody>
          <a:bodyPr anchor="b"/>
          <a:lstStyle>
            <a:lvl1pPr>
              <a:defRPr sz="1800">
                <a:solidFill>
                  <a:srgbClr val="FFFFFF"/>
                </a:solidFill>
                <a:latin typeface="Georgia"/>
                <a:ea typeface="Georgia"/>
                <a:cs typeface="Georgia"/>
                <a:sym typeface="Georgia"/>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36" name="Прямоугольник"/>
          <p:cNvSpPr/>
          <p:nvPr/>
        </p:nvSpPr>
        <p:spPr>
          <a:xfrm>
            <a:off x="-1" y="366712"/>
            <a:ext cx="9144002" cy="84138"/>
          </a:xfrm>
          <a:prstGeom prst="rect">
            <a:avLst/>
          </a:prstGeom>
          <a:solidFill>
            <a:srgbClr val="438086">
              <a:alpha val="50195"/>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37" name="Прямоугольник"/>
          <p:cNvSpPr/>
          <p:nvPr/>
        </p:nvSpPr>
        <p:spPr>
          <a:xfrm>
            <a:off x="-1" y="0"/>
            <a:ext cx="9144002" cy="311150"/>
          </a:xfrm>
          <a:prstGeom prst="rect">
            <a:avLst/>
          </a:prstGeom>
          <a:solidFill>
            <a:srgbClr val="424456"/>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38" name="Прямоугольник"/>
          <p:cNvSpPr/>
          <p:nvPr/>
        </p:nvSpPr>
        <p:spPr>
          <a:xfrm>
            <a:off x="-1" y="307975"/>
            <a:ext cx="9144002" cy="92076"/>
          </a:xfrm>
          <a:prstGeom prst="rect">
            <a:avLst/>
          </a:prstGeom>
          <a:solidFill>
            <a:srgbClr val="438086"/>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39" name="Прямоугольник"/>
          <p:cNvSpPr/>
          <p:nvPr/>
        </p:nvSpPr>
        <p:spPr>
          <a:xfrm flipV="1">
            <a:off x="5410200" y="360362"/>
            <a:ext cx="3733800" cy="90488"/>
          </a:xfrm>
          <a:prstGeom prst="rect">
            <a:avLst/>
          </a:prstGeom>
          <a:solidFill>
            <a:srgbClr val="438086"/>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40" name="Прямоугольник"/>
          <p:cNvSpPr/>
          <p:nvPr/>
        </p:nvSpPr>
        <p:spPr>
          <a:xfrm flipV="1">
            <a:off x="5410200" y="439737"/>
            <a:ext cx="3733800" cy="180976"/>
          </a:xfrm>
          <a:prstGeom prst="rect">
            <a:avLst/>
          </a:prstGeom>
          <a:solidFill>
            <a:srgbClr val="438086">
              <a:alpha val="50195"/>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41" name="Сквиркл"/>
          <p:cNvSpPr/>
          <p:nvPr/>
        </p:nvSpPr>
        <p:spPr>
          <a:xfrm>
            <a:off x="5407025" y="496887"/>
            <a:ext cx="3063875" cy="28576"/>
          </a:xfrm>
          <a:prstGeom prst="roundRect">
            <a:avLst>
              <a:gd name="adj" fmla="val 16667"/>
            </a:avLst>
          </a:prstGeom>
          <a:solidFill>
            <a:srgbClr val="FFFFFF"/>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42" name="Сквиркл"/>
          <p:cNvSpPr/>
          <p:nvPr/>
        </p:nvSpPr>
        <p:spPr>
          <a:xfrm>
            <a:off x="7373937" y="588962"/>
            <a:ext cx="1600201" cy="36513"/>
          </a:xfrm>
          <a:prstGeom prst="roundRect">
            <a:avLst>
              <a:gd name="adj" fmla="val 16667"/>
            </a:avLst>
          </a:prstGeom>
          <a:solidFill>
            <a:srgbClr val="FFFFFF"/>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43" name="Прямоугольник"/>
          <p:cNvSpPr/>
          <p:nvPr/>
        </p:nvSpPr>
        <p:spPr>
          <a:xfrm>
            <a:off x="9085262" y="-1588"/>
            <a:ext cx="57151" cy="620713"/>
          </a:xfrm>
          <a:prstGeom prst="rect">
            <a:avLst/>
          </a:prstGeom>
          <a:solidFill>
            <a:srgbClr val="FFFFFF">
              <a:alpha val="65097"/>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44" name="Прямоугольник"/>
          <p:cNvSpPr/>
          <p:nvPr/>
        </p:nvSpPr>
        <p:spPr>
          <a:xfrm>
            <a:off x="9043987" y="-1588"/>
            <a:ext cx="28576" cy="620713"/>
          </a:xfrm>
          <a:prstGeom prst="rect">
            <a:avLst/>
          </a:prstGeom>
          <a:solidFill>
            <a:srgbClr val="FFFFFF">
              <a:alpha val="65097"/>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45" name="Прямоугольник"/>
          <p:cNvSpPr/>
          <p:nvPr/>
        </p:nvSpPr>
        <p:spPr>
          <a:xfrm>
            <a:off x="9023350" y="-1588"/>
            <a:ext cx="12700" cy="620713"/>
          </a:xfrm>
          <a:prstGeom prst="rect">
            <a:avLst/>
          </a:prstGeom>
          <a:solidFill>
            <a:srgbClr val="FFFFFF">
              <a:alpha val="59999"/>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46" name="Прямоугольник"/>
          <p:cNvSpPr/>
          <p:nvPr/>
        </p:nvSpPr>
        <p:spPr>
          <a:xfrm>
            <a:off x="8975725" y="-1588"/>
            <a:ext cx="26988" cy="620713"/>
          </a:xfrm>
          <a:prstGeom prst="rect">
            <a:avLst/>
          </a:prstGeom>
          <a:solidFill>
            <a:srgbClr val="FFFFFF">
              <a:alpha val="39999"/>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47" name="Прямоугольник"/>
          <p:cNvSpPr/>
          <p:nvPr/>
        </p:nvSpPr>
        <p:spPr>
          <a:xfrm>
            <a:off x="8915400" y="0"/>
            <a:ext cx="55563" cy="585788"/>
          </a:xfrm>
          <a:prstGeom prst="rect">
            <a:avLst/>
          </a:prstGeom>
          <a:solidFill>
            <a:srgbClr val="FFFFFF">
              <a:alpha val="19999"/>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48" name="Прямоугольник"/>
          <p:cNvSpPr/>
          <p:nvPr/>
        </p:nvSpPr>
        <p:spPr>
          <a:xfrm>
            <a:off x="8871743" y="0"/>
            <a:ext cx="12701" cy="585788"/>
          </a:xfrm>
          <a:prstGeom prst="rect">
            <a:avLst/>
          </a:prstGeom>
          <a:solidFill>
            <a:srgbClr val="FFFFFF">
              <a:alpha val="30195"/>
            </a:srgbClr>
          </a:solidFill>
          <a:ln w="12700">
            <a:miter lim="400000"/>
          </a:ln>
        </p:spPr>
        <p:txBody>
          <a:bodyPr lIns="45719" rIns="45719" anchor="ctr"/>
          <a:lstStyle/>
          <a:p>
            <a:pPr algn="ctr">
              <a:defRPr sz="1800">
                <a:solidFill>
                  <a:srgbClr val="FFFFFF"/>
                </a:solidFill>
                <a:latin typeface="Georgia"/>
                <a:ea typeface="Georgia"/>
                <a:cs typeface="Georgia"/>
                <a:sym typeface="Georgia"/>
              </a:defRPr>
            </a:pPr>
          </a:p>
        </p:txBody>
      </p:sp>
      <p:sp>
        <p:nvSpPr>
          <p:cNvPr id="49" name="Номер слайда"/>
          <p:cNvSpPr txBox="1"/>
          <p:nvPr>
            <p:ph type="sldNum" sz="quarter" idx="2"/>
          </p:nvPr>
        </p:nvSpPr>
        <p:spPr>
          <a:xfrm>
            <a:off x="8593363" y="10159"/>
            <a:ext cx="342675" cy="358141"/>
          </a:xfrm>
          <a:prstGeom prst="rect">
            <a:avLst/>
          </a:prstGeom>
        </p:spPr>
        <p:txBody>
          <a:bodyPr anchor="b"/>
          <a:lstStyle>
            <a:lvl1pPr>
              <a:defRPr sz="1800">
                <a:solidFill>
                  <a:srgbClr val="FFFFFF"/>
                </a:solidFill>
                <a:latin typeface="Georgia"/>
                <a:ea typeface="Georgia"/>
                <a:cs typeface="Georgia"/>
                <a:sym typeface="Georgia"/>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Текст заголовка"/>
          <p:cNvSpPr txBox="1"/>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Текст заголовка</a:t>
            </a:r>
          </a:p>
        </p:txBody>
      </p:sp>
      <p:sp>
        <p:nvSpPr>
          <p:cNvPr id="3" name="Уровень текста 1…"/>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p:nvPr>
            <p:ph type="sldNum" sz="quarter" idx="2"/>
          </p:nvPr>
        </p:nvSpPr>
        <p:spPr>
          <a:xfrm>
            <a:off x="8176259" y="6248400"/>
            <a:ext cx="281941" cy="287087"/>
          </a:xfrm>
          <a:prstGeom prst="rect">
            <a:avLst/>
          </a:prstGeom>
          <a:ln w="12700">
            <a:miter lim="400000"/>
          </a:ln>
        </p:spPr>
        <p:txBody>
          <a:bodyPr wrap="none" lIns="45719" rIns="45719">
            <a:spAutoFit/>
          </a:bodyPr>
          <a:lstStyle>
            <a:lvl1pPr algn="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Times New Roman"/>
          <a:ea typeface="Times New Roman"/>
          <a:cs typeface="Times New Roman"/>
          <a:sym typeface="Times New Roman"/>
        </a:defRPr>
      </a:lvl9pPr>
    </p:titleStyle>
    <p:bodyStyle>
      <a:lvl1pPr marL="342900" marR="0" indent="-3429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2pPr>
      <a:lvl3pPr marL="1219200" marR="0" indent="-3048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4pPr>
      <a:lvl5pPr marL="22352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5pPr>
      <a:lvl6pPr marL="26924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6pPr>
      <a:lvl7pPr marL="31496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7pPr>
      <a:lvl8pPr marL="36068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8pPr>
      <a:lvl9pPr marL="40640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Times New Roman"/>
          <a:ea typeface="Times New Roman"/>
          <a:cs typeface="Times New Roman"/>
          <a:sym typeface="Times New Roman"/>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 Id="rId3" Type="http://schemas.openxmlformats.org/officeDocument/2006/relationships/image" Target="../media/image2.png"/><Relationship Id="rId4" Type="http://schemas.openxmlformats.org/officeDocument/2006/relationships/image" Target="../media/image3.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8" name="Картинки по запросу" descr="Картинки по запросу"/>
          <p:cNvPicPr>
            <a:picLocks noChangeAspect="1"/>
          </p:cNvPicPr>
          <p:nvPr/>
        </p:nvPicPr>
        <p:blipFill>
          <a:blip r:embed="rId2">
            <a:extLst/>
          </a:blip>
          <a:srcRect l="0" t="0" r="11166" b="0"/>
          <a:stretch>
            <a:fillRect/>
          </a:stretch>
        </p:blipFill>
        <p:spPr>
          <a:xfrm>
            <a:off x="0" y="0"/>
            <a:ext cx="9144001" cy="6858000"/>
          </a:xfrm>
          <a:prstGeom prst="rect">
            <a:avLst/>
          </a:prstGeom>
          <a:ln w="12700">
            <a:miter lim="400000"/>
          </a:ln>
        </p:spPr>
      </p:pic>
      <p:pic>
        <p:nvPicPr>
          <p:cNvPr id="59" name="image.png" descr="image.png"/>
          <p:cNvPicPr>
            <a:picLocks noChangeAspect="1"/>
          </p:cNvPicPr>
          <p:nvPr/>
        </p:nvPicPr>
        <p:blipFill>
          <a:blip r:embed="rId3">
            <a:extLst/>
          </a:blip>
          <a:stretch>
            <a:fillRect/>
          </a:stretch>
        </p:blipFill>
        <p:spPr>
          <a:xfrm>
            <a:off x="323850" y="1431925"/>
            <a:ext cx="8496300" cy="2262188"/>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Энергияның «жұмысшы алмасуы»…"/>
          <p:cNvSpPr txBox="1"/>
          <p:nvPr/>
        </p:nvSpPr>
        <p:spPr>
          <a:xfrm>
            <a:off x="426719" y="1143000"/>
            <a:ext cx="8214362" cy="311479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spcBef>
                <a:spcPts val="1000"/>
              </a:spcBef>
              <a:defRPr b="1" sz="1800"/>
            </a:pPr>
            <a:r>
              <a:t>Энергияның </a:t>
            </a:r>
            <a:r>
              <a:t>«</a:t>
            </a:r>
            <a:r>
              <a:t>жұмысшы алмасуы</a:t>
            </a:r>
            <a:r>
              <a:t>»</a:t>
            </a:r>
          </a:p>
          <a:p>
            <a:pPr algn="ctr">
              <a:lnSpc>
                <a:spcPct val="120000"/>
              </a:lnSpc>
              <a:spcBef>
                <a:spcPts val="1600"/>
              </a:spcBef>
              <a:defRPr sz="2800"/>
            </a:pPr>
            <a:r>
              <a:t>Энергия шығынының мөлшері жұмыс түріне қарай өзгереді</a:t>
            </a:r>
            <a:r>
              <a:t>. </a:t>
            </a:r>
          </a:p>
          <a:p>
            <a:pPr>
              <a:lnSpc>
                <a:spcPct val="120000"/>
              </a:lnSpc>
              <a:spcBef>
                <a:spcPts val="1600"/>
              </a:spcBef>
              <a:defRPr sz="2800"/>
            </a:pPr>
            <a:r>
              <a:t>Еңбек қарқынына байланысты ересек адамдар үшін энергия, қоректік заттар тұтынуының ұсынылатын орташа мөлшерлері жасалған</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8" name="Кәсіп түріне қарай организмнің энегрия шығыны"/>
          <p:cNvSpPr txBox="1"/>
          <p:nvPr/>
        </p:nvSpPr>
        <p:spPr>
          <a:xfrm>
            <a:off x="502919" y="228600"/>
            <a:ext cx="8061962" cy="37275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1200"/>
              </a:spcBef>
              <a:defRPr sz="2000"/>
            </a:lvl1pPr>
          </a:lstStyle>
          <a:p>
            <a:pPr/>
            <a:r>
              <a:t>Кәсіп түріне қарай организмнің энегрия шығыны</a:t>
            </a:r>
          </a:p>
        </p:txBody>
      </p:sp>
      <p:graphicFrame>
        <p:nvGraphicFramePr>
          <p:cNvPr id="89" name="Таблица"/>
          <p:cNvGraphicFramePr/>
          <p:nvPr/>
        </p:nvGraphicFramePr>
        <p:xfrm>
          <a:off x="228600" y="990600"/>
          <a:ext cx="8686800" cy="527526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33400"/>
                <a:gridCol w="6858000"/>
                <a:gridCol w="1295400"/>
              </a:tblGrid>
              <a:tr h="822325">
                <a:tc>
                  <a:txBody>
                    <a:bodyPr/>
                    <a:lstStyle/>
                    <a:p>
                      <a:pPr algn="l">
                        <a:spcBef>
                          <a:spcPts val="300"/>
                        </a:spcBef>
                        <a:defRPr sz="1800"/>
                      </a:pPr>
                      <a:r>
                        <a:rPr sz="1600"/>
                        <a:t>Топ</a:t>
                      </a:r>
                    </a:p>
                  </a:txBody>
                  <a:tcPr marL="45726" marR="45726" marT="45726" marB="45726" anchor="t" anchorCtr="0" horzOverflow="overflow">
                    <a:lnL w="28575">
                      <a:solidFill>
                        <a:srgbClr val="000000"/>
                      </a:solidFill>
                    </a:lnL>
                    <a:lnR w="12700">
                      <a:solidFill>
                        <a:srgbClr val="000000"/>
                      </a:solidFill>
                    </a:lnR>
                    <a:lnT w="12700">
                      <a:solidFill>
                        <a:srgbClr val="000000"/>
                      </a:solidFill>
                    </a:lnT>
                    <a:lnB w="28575">
                      <a:solidFill>
                        <a:srgbClr val="000000"/>
                      </a:solidFill>
                    </a:lnB>
                    <a:noFill/>
                  </a:tcPr>
                </a:tc>
                <a:tc>
                  <a:txBody>
                    <a:bodyPr/>
                    <a:lstStyle/>
                    <a:p>
                      <a:pPr algn="ctr">
                        <a:spcBef>
                          <a:spcPts val="400"/>
                        </a:spcBef>
                        <a:defRPr sz="1800"/>
                      </a:pPr>
                      <a:r>
                        <a:t>Кәсіп түрі</a:t>
                      </a:r>
                    </a:p>
                  </a:txBody>
                  <a:tcPr marL="45726" marR="45726" marT="45726" marB="45726" anchor="t" anchorCtr="0" horzOverflow="overflow">
                    <a:lnL w="12700">
                      <a:solidFill>
                        <a:srgbClr val="000000"/>
                      </a:solidFill>
                    </a:lnL>
                    <a:lnR w="12700">
                      <a:solidFill>
                        <a:srgbClr val="000000"/>
                      </a:solidFill>
                    </a:lnR>
                    <a:lnT w="28575">
                      <a:solidFill>
                        <a:srgbClr val="000000"/>
                      </a:solidFill>
                    </a:lnT>
                    <a:lnB w="28575">
                      <a:solidFill>
                        <a:srgbClr val="000000"/>
                      </a:solidFill>
                    </a:lnB>
                    <a:noFill/>
                  </a:tcPr>
                </a:tc>
                <a:tc>
                  <a:txBody>
                    <a:bodyPr/>
                    <a:lstStyle/>
                    <a:p>
                      <a:pPr algn="l">
                        <a:spcBef>
                          <a:spcPts val="300"/>
                        </a:spcBef>
                        <a:defRPr sz="1600"/>
                      </a:pPr>
                      <a:r>
                        <a:t>Энергия шығыны</a:t>
                      </a:r>
                      <a:r>
                        <a:t>, ккал/</a:t>
                      </a:r>
                      <a:r>
                        <a:t>тәул</a:t>
                      </a:r>
                    </a:p>
                  </a:txBody>
                  <a:tcPr marL="45726" marR="45726" marT="45726" marB="45726" anchor="t" anchorCtr="0" horzOverflow="overflow">
                    <a:lnL w="12700">
                      <a:solidFill>
                        <a:srgbClr val="000000"/>
                      </a:solidFill>
                    </a:lnL>
                    <a:lnR w="28575">
                      <a:solidFill>
                        <a:srgbClr val="000000"/>
                      </a:solidFill>
                    </a:lnR>
                    <a:lnT w="28575">
                      <a:solidFill>
                        <a:srgbClr val="000000"/>
                      </a:solidFill>
                    </a:lnT>
                    <a:lnB w="28575">
                      <a:solidFill>
                        <a:srgbClr val="000000"/>
                      </a:solidFill>
                    </a:lnB>
                    <a:noFill/>
                  </a:tcPr>
                </a:tc>
              </a:tr>
              <a:tr h="915987">
                <a:tc>
                  <a:txBody>
                    <a:bodyPr/>
                    <a:lstStyle/>
                    <a:p>
                      <a:pPr algn="ctr">
                        <a:spcBef>
                          <a:spcPts val="300"/>
                        </a:spcBef>
                        <a:defRPr sz="1800"/>
                      </a:pPr>
                      <a:r>
                        <a:rPr sz="1600"/>
                        <a:t>1</a:t>
                      </a:r>
                    </a:p>
                  </a:txBody>
                  <a:tcPr marL="45726" marR="45726" marT="45726" marB="45726" anchor="t" anchorCtr="0" horzOverflow="overflow">
                    <a:lnL w="28575">
                      <a:solidFill>
                        <a:srgbClr val="000000"/>
                      </a:solidFill>
                    </a:lnL>
                    <a:lnR w="12700">
                      <a:solidFill>
                        <a:srgbClr val="000000"/>
                      </a:solidFill>
                    </a:lnR>
                    <a:lnT w="28575">
                      <a:solidFill>
                        <a:srgbClr val="000000"/>
                      </a:solidFill>
                    </a:lnT>
                    <a:lnB w="28575">
                      <a:solidFill>
                        <a:srgbClr val="000000"/>
                      </a:solidFill>
                    </a:lnB>
                    <a:noFill/>
                  </a:tcPr>
                </a:tc>
                <a:tc>
                  <a:txBody>
                    <a:bodyPr/>
                    <a:lstStyle/>
                    <a:p>
                      <a:pPr algn="just" defTabSz="857250">
                        <a:spcBef>
                          <a:spcPts val="1000"/>
                        </a:spcBef>
                        <a:defRPr b="1" sz="1800"/>
                      </a:pPr>
                      <a:r>
                        <a:t>Қара жұмысқа қатысы жоқ мамандықтар</a:t>
                      </a:r>
                      <a:r>
                        <a:rPr b="0"/>
                        <a:t>: мекеме басшылары, ғылыми қызметкерлер, баспасөз қызметкерлері, инженер-техник қызметкерлер, мәдениет қызметкерлері, мұғалімдер, дәрігерлер т.б. </a:t>
                      </a:r>
                    </a:p>
                  </a:txBody>
                  <a:tcPr marL="45726" marR="45726" marT="45726" marB="45726" anchor="t" anchorCtr="0" horzOverflow="overflow">
                    <a:lnL w="12700">
                      <a:solidFill>
                        <a:srgbClr val="000000"/>
                      </a:solidFill>
                    </a:lnL>
                    <a:lnR w="12700">
                      <a:solidFill>
                        <a:srgbClr val="000000"/>
                      </a:solidFill>
                    </a:lnR>
                    <a:lnT w="28575">
                      <a:solidFill>
                        <a:srgbClr val="000000"/>
                      </a:solidFill>
                    </a:lnT>
                    <a:lnB w="28575">
                      <a:solidFill>
                        <a:srgbClr val="000000"/>
                      </a:solidFill>
                    </a:lnB>
                    <a:noFill/>
                  </a:tcPr>
                </a:tc>
                <a:tc>
                  <a:txBody>
                    <a:bodyPr/>
                    <a:lstStyle/>
                    <a:p>
                      <a:pPr algn="l">
                        <a:spcBef>
                          <a:spcPts val="300"/>
                        </a:spcBef>
                        <a:defRPr sz="1800"/>
                      </a:pPr>
                      <a:r>
                        <a:rPr b="1" sz="1600"/>
                        <a:t>2200-2800</a:t>
                      </a:r>
                    </a:p>
                  </a:txBody>
                  <a:tcPr marL="45726" marR="45726" marT="45726" marB="45726" anchor="t" anchorCtr="0" horzOverflow="overflow">
                    <a:lnL w="12700">
                      <a:solidFill>
                        <a:srgbClr val="000000"/>
                      </a:solidFill>
                    </a:lnL>
                    <a:lnR w="28575">
                      <a:solidFill>
                        <a:srgbClr val="000000"/>
                      </a:solidFill>
                    </a:lnR>
                    <a:lnT w="28575">
                      <a:solidFill>
                        <a:srgbClr val="000000"/>
                      </a:solidFill>
                    </a:lnT>
                    <a:lnB w="28575">
                      <a:solidFill>
                        <a:srgbClr val="000000"/>
                      </a:solidFill>
                    </a:lnB>
                    <a:noFill/>
                  </a:tcPr>
                </a:tc>
              </a:tr>
              <a:tr h="1068387">
                <a:tc>
                  <a:txBody>
                    <a:bodyPr/>
                    <a:lstStyle/>
                    <a:p>
                      <a:pPr algn="ctr">
                        <a:spcBef>
                          <a:spcPts val="300"/>
                        </a:spcBef>
                        <a:defRPr sz="1800"/>
                      </a:pPr>
                      <a:r>
                        <a:rPr sz="1600"/>
                        <a:t>2</a:t>
                      </a:r>
                    </a:p>
                  </a:txBody>
                  <a:tcPr marL="45726" marR="45726" marT="45726" marB="45726" anchor="t" anchorCtr="0" horzOverflow="overflow">
                    <a:lnL w="28575">
                      <a:solidFill>
                        <a:srgbClr val="000000"/>
                      </a:solidFill>
                    </a:lnL>
                    <a:lnR w="12700">
                      <a:solidFill>
                        <a:srgbClr val="000000"/>
                      </a:solidFill>
                    </a:lnR>
                    <a:lnT w="28575">
                      <a:solidFill>
                        <a:srgbClr val="000000"/>
                      </a:solidFill>
                    </a:lnT>
                    <a:lnB w="28575">
                      <a:solidFill>
                        <a:srgbClr val="000000"/>
                      </a:solidFill>
                    </a:lnB>
                    <a:noFill/>
                  </a:tcPr>
                </a:tc>
                <a:tc>
                  <a:txBody>
                    <a:bodyPr/>
                    <a:lstStyle/>
                    <a:p>
                      <a:pPr algn="just">
                        <a:spcBef>
                          <a:spcPts val="400"/>
                        </a:spcBef>
                        <a:defRPr b="1" sz="1800"/>
                      </a:pPr>
                      <a:r>
                        <a:t>Дене еңбег</a:t>
                      </a:r>
                      <a:r>
                        <a:t>і</a:t>
                      </a:r>
                      <a:r>
                        <a:t>мен және жеңіл еңбекпен айналысатындар</a:t>
                      </a:r>
                      <a:r>
                        <a:rPr b="0"/>
                        <a:t>: инженер-техник қызметкерлері, агрономдар, мал дәрігерлері, дүкеншілер, дәрігер мен медбикелер, санитарлар, жаттықтырушылар, т.б. </a:t>
                      </a:r>
                    </a:p>
                  </a:txBody>
                  <a:tcPr marL="45726" marR="45726" marT="45726" marB="45726" anchor="t" anchorCtr="0" horzOverflow="overflow">
                    <a:lnL w="12700">
                      <a:solidFill>
                        <a:srgbClr val="000000"/>
                      </a:solidFill>
                    </a:lnL>
                    <a:lnR w="12700">
                      <a:solidFill>
                        <a:srgbClr val="000000"/>
                      </a:solidFill>
                    </a:lnR>
                    <a:lnT w="28575">
                      <a:solidFill>
                        <a:srgbClr val="000000"/>
                      </a:solidFill>
                    </a:lnT>
                    <a:lnB w="28575">
                      <a:solidFill>
                        <a:srgbClr val="000000"/>
                      </a:solidFill>
                    </a:lnB>
                    <a:noFill/>
                  </a:tcPr>
                </a:tc>
                <a:tc>
                  <a:txBody>
                    <a:bodyPr/>
                    <a:lstStyle/>
                    <a:p>
                      <a:pPr algn="l">
                        <a:spcBef>
                          <a:spcPts val="300"/>
                        </a:spcBef>
                        <a:defRPr sz="1800"/>
                      </a:pPr>
                      <a:r>
                        <a:rPr b="1" sz="1600"/>
                        <a:t>2300-3000</a:t>
                      </a:r>
                    </a:p>
                  </a:txBody>
                  <a:tcPr marL="45726" marR="45726" marT="45726" marB="45726" anchor="t" anchorCtr="0" horzOverflow="overflow">
                    <a:lnL w="12700">
                      <a:solidFill>
                        <a:srgbClr val="000000"/>
                      </a:solidFill>
                    </a:lnL>
                    <a:lnR w="28575">
                      <a:solidFill>
                        <a:srgbClr val="000000"/>
                      </a:solidFill>
                    </a:lnR>
                    <a:lnT w="28575">
                      <a:solidFill>
                        <a:srgbClr val="000000"/>
                      </a:solidFill>
                    </a:lnT>
                    <a:lnB w="28575">
                      <a:solidFill>
                        <a:srgbClr val="000000"/>
                      </a:solidFill>
                    </a:lnB>
                    <a:noFill/>
                  </a:tcPr>
                </a:tc>
              </a:tr>
              <a:tr h="914400">
                <a:tc>
                  <a:txBody>
                    <a:bodyPr/>
                    <a:lstStyle/>
                    <a:p>
                      <a:pPr algn="ctr">
                        <a:spcBef>
                          <a:spcPts val="300"/>
                        </a:spcBef>
                        <a:defRPr sz="1800"/>
                      </a:pPr>
                      <a:r>
                        <a:rPr sz="1600"/>
                        <a:t>3</a:t>
                      </a:r>
                    </a:p>
                  </a:txBody>
                  <a:tcPr marL="45726" marR="45726" marT="45726" marB="45726" anchor="t" anchorCtr="0" horzOverflow="overflow">
                    <a:lnL w="28575">
                      <a:solidFill>
                        <a:srgbClr val="000000"/>
                      </a:solidFill>
                    </a:lnL>
                    <a:lnR w="12700">
                      <a:solidFill>
                        <a:srgbClr val="000000"/>
                      </a:solidFill>
                    </a:lnR>
                    <a:lnT w="28575">
                      <a:solidFill>
                        <a:srgbClr val="000000"/>
                      </a:solidFill>
                    </a:lnT>
                    <a:lnB w="28575">
                      <a:solidFill>
                        <a:srgbClr val="000000"/>
                      </a:solidFill>
                    </a:lnB>
                    <a:noFill/>
                  </a:tcPr>
                </a:tc>
                <a:tc>
                  <a:txBody>
                    <a:bodyPr/>
                    <a:lstStyle/>
                    <a:p>
                      <a:pPr algn="just">
                        <a:spcBef>
                          <a:spcPts val="400"/>
                        </a:spcBef>
                        <a:defRPr b="1" sz="1800"/>
                      </a:pPr>
                      <a:r>
                        <a:t>Еңбегі механикаландырылған мамандықтар</a:t>
                      </a:r>
                      <a:r>
                        <a:rPr b="0"/>
                        <a:t>: станокта істейтін жұмысшылар, токарьлар, жеңіл көлік жүргізушілер, хируротар, бригадирлер.</a:t>
                      </a:r>
                    </a:p>
                  </a:txBody>
                  <a:tcPr marL="45726" marR="45726" marT="45726" marB="45726" anchor="t" anchorCtr="0" horzOverflow="overflow">
                    <a:lnL w="12700">
                      <a:solidFill>
                        <a:srgbClr val="000000"/>
                      </a:solidFill>
                    </a:lnL>
                    <a:lnR w="12700">
                      <a:solidFill>
                        <a:srgbClr val="000000"/>
                      </a:solidFill>
                    </a:lnR>
                    <a:lnT w="28575">
                      <a:solidFill>
                        <a:srgbClr val="000000"/>
                      </a:solidFill>
                    </a:lnT>
                    <a:lnB w="28575">
                      <a:solidFill>
                        <a:srgbClr val="000000"/>
                      </a:solidFill>
                    </a:lnB>
                    <a:noFill/>
                  </a:tcPr>
                </a:tc>
                <a:tc>
                  <a:txBody>
                    <a:bodyPr/>
                    <a:lstStyle/>
                    <a:p>
                      <a:pPr algn="l">
                        <a:spcBef>
                          <a:spcPts val="400"/>
                        </a:spcBef>
                        <a:defRPr sz="1800"/>
                      </a:pPr>
                      <a:r>
                        <a:rPr b="1"/>
                        <a:t>2500-3200</a:t>
                      </a:r>
                    </a:p>
                  </a:txBody>
                  <a:tcPr marL="45726" marR="45726" marT="45726" marB="45726" anchor="t" anchorCtr="0" horzOverflow="overflow">
                    <a:lnL w="12700">
                      <a:solidFill>
                        <a:srgbClr val="000000"/>
                      </a:solidFill>
                    </a:lnL>
                    <a:lnR w="28575">
                      <a:solidFill>
                        <a:srgbClr val="000000"/>
                      </a:solidFill>
                    </a:lnR>
                    <a:lnT w="28575">
                      <a:solidFill>
                        <a:srgbClr val="000000"/>
                      </a:solidFill>
                    </a:lnT>
                    <a:lnB w="28575">
                      <a:solidFill>
                        <a:srgbClr val="000000"/>
                      </a:solidFill>
                    </a:lnB>
                    <a:noFill/>
                  </a:tcPr>
                </a:tc>
              </a:tr>
              <a:tr h="914400">
                <a:tc>
                  <a:txBody>
                    <a:bodyPr/>
                    <a:lstStyle/>
                    <a:p>
                      <a:pPr algn="ctr">
                        <a:spcBef>
                          <a:spcPts val="300"/>
                        </a:spcBef>
                        <a:defRPr sz="1800"/>
                      </a:pPr>
                      <a:r>
                        <a:rPr sz="1600"/>
                        <a:t>4</a:t>
                      </a:r>
                    </a:p>
                  </a:txBody>
                  <a:tcPr marL="45726" marR="45726" marT="45726" marB="45726" anchor="t" anchorCtr="0" horzOverflow="overflow">
                    <a:lnL w="28575">
                      <a:solidFill>
                        <a:srgbClr val="000000"/>
                      </a:solidFill>
                    </a:lnL>
                    <a:lnR w="12700">
                      <a:solidFill>
                        <a:srgbClr val="000000"/>
                      </a:solidFill>
                    </a:lnR>
                    <a:lnT w="28575">
                      <a:solidFill>
                        <a:srgbClr val="000000"/>
                      </a:solidFill>
                    </a:lnT>
                    <a:lnB w="28575">
                      <a:solidFill>
                        <a:srgbClr val="000000"/>
                      </a:solidFill>
                    </a:lnB>
                    <a:noFill/>
                  </a:tcPr>
                </a:tc>
                <a:tc>
                  <a:txBody>
                    <a:bodyPr/>
                    <a:lstStyle/>
                    <a:p>
                      <a:pPr algn="just">
                        <a:spcBef>
                          <a:spcPts val="400"/>
                        </a:spcBef>
                        <a:defRPr b="1" sz="1800"/>
                      </a:pPr>
                      <a:r>
                        <a:t>Жартылай механикаландырылған мамандықтар</a:t>
                      </a:r>
                      <a:r>
                        <a:rPr b="0"/>
                        <a:t>: ауыл шаруашылығы жұмысшылары, мұнайшылар, металлургтер, балташылар, от жағушылар, ұсталар.</a:t>
                      </a:r>
                    </a:p>
                  </a:txBody>
                  <a:tcPr marL="45726" marR="45726" marT="45726" marB="45726" anchor="t" anchorCtr="0" horzOverflow="overflow">
                    <a:lnL w="12700">
                      <a:solidFill>
                        <a:srgbClr val="000000"/>
                      </a:solidFill>
                    </a:lnL>
                    <a:lnR w="12700">
                      <a:solidFill>
                        <a:srgbClr val="000000"/>
                      </a:solidFill>
                    </a:lnR>
                    <a:lnT w="28575">
                      <a:solidFill>
                        <a:srgbClr val="000000"/>
                      </a:solidFill>
                    </a:lnT>
                    <a:lnB w="28575">
                      <a:solidFill>
                        <a:srgbClr val="000000"/>
                      </a:solidFill>
                    </a:lnB>
                    <a:noFill/>
                  </a:tcPr>
                </a:tc>
                <a:tc>
                  <a:txBody>
                    <a:bodyPr/>
                    <a:lstStyle/>
                    <a:p>
                      <a:pPr algn="l">
                        <a:spcBef>
                          <a:spcPts val="400"/>
                        </a:spcBef>
                        <a:defRPr sz="1800"/>
                      </a:pPr>
                      <a:r>
                        <a:rPr b="1"/>
                        <a:t>2900-3700</a:t>
                      </a:r>
                    </a:p>
                  </a:txBody>
                  <a:tcPr marL="45726" marR="45726" marT="45726" marB="45726" anchor="t" anchorCtr="0" horzOverflow="overflow">
                    <a:lnL w="12700">
                      <a:solidFill>
                        <a:srgbClr val="000000"/>
                      </a:solidFill>
                    </a:lnL>
                    <a:lnR w="28575">
                      <a:solidFill>
                        <a:srgbClr val="000000"/>
                      </a:solidFill>
                    </a:lnR>
                    <a:lnT w="28575">
                      <a:solidFill>
                        <a:srgbClr val="000000"/>
                      </a:solidFill>
                    </a:lnT>
                    <a:lnB w="28575">
                      <a:solidFill>
                        <a:srgbClr val="000000"/>
                      </a:solidFill>
                    </a:lnB>
                    <a:noFill/>
                  </a:tcPr>
                </a:tc>
              </a:tr>
              <a:tr h="639762">
                <a:tc>
                  <a:txBody>
                    <a:bodyPr/>
                    <a:lstStyle/>
                    <a:p>
                      <a:pPr algn="ctr">
                        <a:spcBef>
                          <a:spcPts val="300"/>
                        </a:spcBef>
                        <a:defRPr sz="1800"/>
                      </a:pPr>
                      <a:r>
                        <a:rPr sz="1600"/>
                        <a:t>5</a:t>
                      </a:r>
                    </a:p>
                  </a:txBody>
                  <a:tcPr marL="45726" marR="45726" marT="45726" marB="45726" anchor="t" anchorCtr="0" horzOverflow="overflow">
                    <a:lnL w="28575">
                      <a:solidFill>
                        <a:srgbClr val="000000"/>
                      </a:solidFill>
                    </a:lnL>
                    <a:lnR w="12700">
                      <a:solidFill>
                        <a:srgbClr val="000000"/>
                      </a:solidFill>
                    </a:lnR>
                    <a:lnT w="28575">
                      <a:solidFill>
                        <a:srgbClr val="000000"/>
                      </a:solidFill>
                    </a:lnT>
                    <a:lnB w="28575">
                      <a:solidFill>
                        <a:srgbClr val="000000"/>
                      </a:solidFill>
                    </a:lnB>
                    <a:noFill/>
                  </a:tcPr>
                </a:tc>
                <a:tc>
                  <a:txBody>
                    <a:bodyPr/>
                    <a:lstStyle/>
                    <a:p>
                      <a:pPr algn="just">
                        <a:spcBef>
                          <a:spcPts val="400"/>
                        </a:spcBef>
                        <a:defRPr b="1" sz="1800"/>
                      </a:pPr>
                      <a:r>
                        <a:t>Қара жұмысшылар</a:t>
                      </a:r>
                      <a:r>
                        <a:rPr b="0"/>
                        <a:t>: тасушылар, шахтерлер, болат қорытушылар, ағаш кесушілер.</a:t>
                      </a:r>
                    </a:p>
                  </a:txBody>
                  <a:tcPr marL="45726" marR="45726" marT="45726" marB="45726" anchor="t" anchorCtr="0" horzOverflow="overflow">
                    <a:lnL w="12700">
                      <a:solidFill>
                        <a:srgbClr val="000000"/>
                      </a:solidFill>
                    </a:lnL>
                    <a:lnR w="12700">
                      <a:solidFill>
                        <a:srgbClr val="000000"/>
                      </a:solidFill>
                    </a:lnR>
                    <a:lnT w="28575">
                      <a:solidFill>
                        <a:srgbClr val="000000"/>
                      </a:solidFill>
                    </a:lnT>
                    <a:lnB w="28575">
                      <a:solidFill>
                        <a:srgbClr val="000000"/>
                      </a:solidFill>
                    </a:lnB>
                    <a:noFill/>
                  </a:tcPr>
                </a:tc>
                <a:tc>
                  <a:txBody>
                    <a:bodyPr/>
                    <a:lstStyle/>
                    <a:p>
                      <a:pPr algn="l">
                        <a:spcBef>
                          <a:spcPts val="400"/>
                        </a:spcBef>
                        <a:defRPr sz="1800"/>
                      </a:pPr>
                      <a:r>
                        <a:rPr b="1"/>
                        <a:t>3900-4300</a:t>
                      </a:r>
                    </a:p>
                  </a:txBody>
                  <a:tcPr marL="45726" marR="45726" marT="45726" marB="45726" anchor="t" anchorCtr="0" horzOverflow="overflow">
                    <a:lnL w="12700">
                      <a:solidFill>
                        <a:srgbClr val="000000"/>
                      </a:solidFill>
                    </a:lnL>
                    <a:lnR w="28575">
                      <a:solidFill>
                        <a:srgbClr val="000000"/>
                      </a:solidFill>
                    </a:lnR>
                    <a:lnT w="28575">
                      <a:solidFill>
                        <a:srgbClr val="000000"/>
                      </a:solidFill>
                    </a:lnT>
                    <a:lnB w="28575">
                      <a:solidFill>
                        <a:srgbClr val="000000"/>
                      </a:solidFill>
                    </a:lnB>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1" name="Энергия алмасуын зерттеу әдістері"/>
          <p:cNvSpPr txBox="1"/>
          <p:nvPr>
            <p:ph type="title" idx="4294967295"/>
          </p:nvPr>
        </p:nvSpPr>
        <p:spPr>
          <a:xfrm>
            <a:off x="685800" y="838200"/>
            <a:ext cx="7772400" cy="381000"/>
          </a:xfrm>
          <a:prstGeom prst="rect">
            <a:avLst/>
          </a:prstGeom>
        </p:spPr>
        <p:txBody>
          <a:bodyPr>
            <a:normAutofit fontScale="100000" lnSpcReduction="0"/>
          </a:bodyPr>
          <a:lstStyle>
            <a:lvl1pPr defTabSz="676655">
              <a:defRPr b="1" sz="2072"/>
            </a:lvl1pPr>
          </a:lstStyle>
          <a:p>
            <a:pPr/>
            <a:r>
              <a:t>Энергия алмасуын зерттеу әдістері</a:t>
            </a:r>
          </a:p>
        </p:txBody>
      </p:sp>
      <p:sp>
        <p:nvSpPr>
          <p:cNvPr id="92" name="Тікелей калориметрия – организмнен бөлінген жылуды бикалориметрде (Этуотер-Бенедикт камерасы) тікелей өлшеу.…"/>
          <p:cNvSpPr txBox="1"/>
          <p:nvPr/>
        </p:nvSpPr>
        <p:spPr>
          <a:xfrm>
            <a:off x="350519" y="1904999"/>
            <a:ext cx="8290562" cy="165518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lnSpc>
                <a:spcPct val="110000"/>
              </a:lnSpc>
              <a:spcBef>
                <a:spcPts val="1000"/>
              </a:spcBef>
              <a:buSzPct val="100000"/>
              <a:buAutoNum type="arabicPeriod" startAt="1"/>
              <a:defRPr b="1" sz="1800"/>
            </a:pPr>
            <a:r>
              <a:t>Тікелей</a:t>
            </a:r>
            <a:r>
              <a:t> калориметрия</a:t>
            </a:r>
            <a:r>
              <a:rPr b="0"/>
              <a:t> – </a:t>
            </a:r>
            <a:r>
              <a:rPr b="0"/>
              <a:t>организмнен бөлінген жылуды бикалориметрде (Этуотер-Бенедикт камерасы) тікелей өлшеу</a:t>
            </a:r>
            <a:r>
              <a:rPr b="0"/>
              <a:t>.</a:t>
            </a:r>
          </a:p>
          <a:p>
            <a:pPr marL="457200" indent="-457200">
              <a:lnSpc>
                <a:spcPct val="110000"/>
              </a:lnSpc>
              <a:spcBef>
                <a:spcPts val="1000"/>
              </a:spcBef>
              <a:buSzPct val="100000"/>
              <a:buAutoNum type="arabicPeriod" startAt="1"/>
              <a:defRPr b="1" sz="1800"/>
            </a:pPr>
            <a:r>
              <a:t>Жанама</a:t>
            </a:r>
            <a:r>
              <a:t> калориметрия</a:t>
            </a:r>
            <a:r>
              <a:rPr b="0"/>
              <a:t> – </a:t>
            </a:r>
            <a:r>
              <a:rPr b="0"/>
              <a:t>энергия шығынын денеге сіңген оттегінің не денеден шыққан көмірқышқыл газының мөлшерін өлшеу арқылы анықтайды</a:t>
            </a:r>
            <a:r>
              <a:rPr b="0"/>
              <a:t> (Дуглас</a:t>
            </a:r>
            <a:r>
              <a:rPr b="0"/>
              <a:t> әдісі</a:t>
            </a:r>
            <a:r>
              <a:rPr b="0"/>
              <a:t>, оксиспирография).</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Энергия алмасуды өлшеу үшін келесі көрсеткіштерді қолданады…"/>
          <p:cNvSpPr txBox="1"/>
          <p:nvPr/>
        </p:nvSpPr>
        <p:spPr>
          <a:xfrm>
            <a:off x="502919" y="609600"/>
            <a:ext cx="8366762" cy="47028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spcBef>
                <a:spcPts val="1300"/>
              </a:spcBef>
              <a:defRPr sz="2200"/>
            </a:pPr>
            <a:r>
              <a:t>Энергия алмасуды өлшеу үшін келесі көрсеткіштерді қолданады</a:t>
            </a:r>
            <a:r>
              <a:t> </a:t>
            </a:r>
          </a:p>
          <a:p>
            <a:pPr marL="457200" indent="-457200">
              <a:spcBef>
                <a:spcPts val="1300"/>
              </a:spcBef>
              <a:buSzPct val="100000"/>
              <a:buAutoNum type="arabicParenR" startAt="1"/>
              <a:defRPr b="1" sz="2200"/>
            </a:pPr>
            <a:r>
              <a:t>Тыныс</a:t>
            </a:r>
            <a:r>
              <a:t> коэффициент</a:t>
            </a:r>
            <a:r>
              <a:t>і</a:t>
            </a:r>
            <a:r>
              <a:rPr b="0"/>
              <a:t> – ТК=</a:t>
            </a:r>
            <a:r>
              <a:rPr b="0"/>
              <a:t> </a:t>
            </a:r>
            <a:r>
              <a:rPr b="0" u="sng"/>
              <a:t>СО</a:t>
            </a:r>
            <a:r>
              <a:rPr b="0" baseline="-25000" u="sng"/>
              <a:t>2 </a:t>
            </a:r>
            <a:r>
              <a:rPr b="0" u="sng"/>
              <a:t>(</a:t>
            </a:r>
            <a:r>
              <a:rPr b="0" u="sng"/>
              <a:t>бөлінген мөшері</a:t>
            </a:r>
            <a:r>
              <a:rPr b="0" u="sng"/>
              <a:t>)</a:t>
            </a:r>
            <a:br>
              <a:rPr b="0" u="sng"/>
            </a:br>
            <a:r>
              <a:rPr b="0"/>
              <a:t>                                                      О</a:t>
            </a:r>
            <a:r>
              <a:rPr b="0" baseline="-25000"/>
              <a:t>2 </a:t>
            </a:r>
            <a:r>
              <a:rPr b="0"/>
              <a:t>(</a:t>
            </a:r>
            <a:r>
              <a:rPr b="0"/>
              <a:t>сіңірілген мөлшері</a:t>
            </a:r>
            <a:r>
              <a:rPr b="0"/>
              <a:t>)</a:t>
            </a:r>
          </a:p>
          <a:p>
            <a:pPr marL="457200" indent="-457200">
              <a:lnSpc>
                <a:spcPct val="60000"/>
              </a:lnSpc>
              <a:spcBef>
                <a:spcPts val="1300"/>
              </a:spcBef>
              <a:defRPr sz="2200"/>
            </a:pPr>
            <a:r>
              <a:t>Тағам түріне байланысты</a:t>
            </a:r>
          </a:p>
          <a:p>
            <a:pPr marL="457200" indent="-457200">
              <a:lnSpc>
                <a:spcPct val="60000"/>
              </a:lnSpc>
              <a:spcBef>
                <a:spcPts val="1300"/>
              </a:spcBef>
              <a:defRPr sz="2200"/>
            </a:pPr>
            <a:r>
              <a:t>Т</a:t>
            </a:r>
            <a:r>
              <a:t>К</a:t>
            </a:r>
            <a:r>
              <a:rPr baseline="-25000"/>
              <a:t>белоктар үшін</a:t>
            </a:r>
            <a:r>
              <a:rPr baseline="-25000"/>
              <a:t>                 </a:t>
            </a:r>
            <a:r>
              <a:t>=0,8</a:t>
            </a:r>
          </a:p>
          <a:p>
            <a:pPr marL="457200" indent="-457200">
              <a:lnSpc>
                <a:spcPct val="60000"/>
              </a:lnSpc>
              <a:spcBef>
                <a:spcPts val="1300"/>
              </a:spcBef>
              <a:defRPr sz="2200"/>
            </a:pPr>
            <a:r>
              <a:t>ТК</a:t>
            </a:r>
            <a:r>
              <a:rPr baseline="-25000"/>
              <a:t>көмірсулар үшін</a:t>
            </a:r>
            <a:r>
              <a:rPr baseline="-25000"/>
              <a:t>            </a:t>
            </a:r>
            <a:r>
              <a:t>=1,0</a:t>
            </a:r>
          </a:p>
          <a:p>
            <a:pPr marL="457200" indent="-457200">
              <a:lnSpc>
                <a:spcPct val="60000"/>
              </a:lnSpc>
              <a:spcBef>
                <a:spcPts val="1300"/>
              </a:spcBef>
              <a:defRPr sz="2200"/>
            </a:pPr>
            <a:r>
              <a:t>ТК</a:t>
            </a:r>
            <a:r>
              <a:rPr baseline="-25000"/>
              <a:t>майлар үшін</a:t>
            </a:r>
            <a:r>
              <a:rPr baseline="-25000"/>
              <a:t>                   </a:t>
            </a:r>
            <a:r>
              <a:t>=0,7</a:t>
            </a:r>
          </a:p>
          <a:p>
            <a:pPr marL="457200" indent="-457200">
              <a:lnSpc>
                <a:spcPct val="60000"/>
              </a:lnSpc>
              <a:spcBef>
                <a:spcPts val="1300"/>
              </a:spcBef>
              <a:defRPr sz="2200"/>
            </a:pPr>
            <a:r>
              <a:t>ТК</a:t>
            </a:r>
            <a:r>
              <a:rPr baseline="-25000"/>
              <a:t>аралас тамақ үшін         </a:t>
            </a:r>
            <a:r>
              <a:t>=0,85</a:t>
            </a:r>
          </a:p>
          <a:p>
            <a:pPr marL="457200" indent="-457200">
              <a:spcBef>
                <a:spcPts val="1300"/>
              </a:spcBef>
              <a:defRPr sz="2200"/>
            </a:pPr>
            <a:r>
              <a:t>2) </a:t>
            </a:r>
            <a:r>
              <a:rPr b="1"/>
              <a:t>Оттегінің</a:t>
            </a:r>
            <a:r>
              <a:rPr b="1"/>
              <a:t> калори</a:t>
            </a:r>
            <a:r>
              <a:rPr b="1"/>
              <a:t>ялық </a:t>
            </a:r>
            <a:r>
              <a:rPr b="1"/>
              <a:t>эквивалент</a:t>
            </a:r>
            <a:r>
              <a:rPr b="1"/>
              <a:t>і</a:t>
            </a:r>
            <a:r>
              <a:rPr b="1"/>
              <a:t> </a:t>
            </a:r>
            <a:r>
              <a:t>–1 л О</a:t>
            </a:r>
            <a:r>
              <a:rPr baseline="-25000"/>
              <a:t>2 </a:t>
            </a:r>
            <a:r>
              <a:t>пайдаланылғанда бөлінетін энергия мөлшері. Аралас тамақтанғанда </a:t>
            </a:r>
            <a:r>
              <a:t>= 4,865 ккал.</a:t>
            </a:r>
          </a:p>
          <a:p>
            <a:pPr marL="457200" indent="-457200">
              <a:spcBef>
                <a:spcPts val="1300"/>
              </a:spcBef>
              <a:defRPr sz="2200"/>
            </a:pPr>
            <a:r>
              <a:t>3) </a:t>
            </a:r>
            <a:r>
              <a:t>Қоректік заттардың к</a:t>
            </a:r>
            <a:r>
              <a:rPr b="1"/>
              <a:t>алори</a:t>
            </a:r>
            <a:r>
              <a:rPr b="1"/>
              <a:t>ялық</a:t>
            </a:r>
            <a:r>
              <a:rPr b="1"/>
              <a:t> коэффициент</a:t>
            </a:r>
            <a:r>
              <a:rPr b="1"/>
              <a:t>і</a:t>
            </a:r>
            <a:r>
              <a:t>.</a:t>
            </a:r>
          </a:p>
        </p:txBody>
      </p:sp>
      <p:sp>
        <p:nvSpPr>
          <p:cNvPr id="95" name="Калориялық немесе жылу коэффициенті – 1 г зат жанғанда босап шығатын жылу мөлшері"/>
          <p:cNvSpPr txBox="1"/>
          <p:nvPr/>
        </p:nvSpPr>
        <p:spPr>
          <a:xfrm>
            <a:off x="350519" y="5562600"/>
            <a:ext cx="8442962" cy="73997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300"/>
              </a:spcBef>
              <a:defRPr sz="2200"/>
            </a:pPr>
            <a:r>
              <a:t>Калори</a:t>
            </a:r>
            <a:r>
              <a:t>ялық немесе жылу </a:t>
            </a:r>
            <a:r>
              <a:t>коэффициент</a:t>
            </a:r>
            <a:r>
              <a:t>і</a:t>
            </a:r>
            <a:r>
              <a:t> – </a:t>
            </a:r>
            <a:r>
              <a:t>1 г зат жанғанда босап шығатын жылу мөлшері</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Зат алмасу реттелуі"/>
          <p:cNvSpPr txBox="1"/>
          <p:nvPr>
            <p:ph type="title" idx="4294967295"/>
          </p:nvPr>
        </p:nvSpPr>
        <p:spPr>
          <a:xfrm>
            <a:off x="685800" y="609599"/>
            <a:ext cx="7772400" cy="1143002"/>
          </a:xfrm>
          <a:prstGeom prst="rect">
            <a:avLst/>
          </a:prstGeom>
        </p:spPr>
        <p:txBody>
          <a:bodyPr>
            <a:normAutofit fontScale="100000" lnSpcReduction="0"/>
          </a:bodyPr>
          <a:lstStyle>
            <a:lvl1pPr>
              <a:defRPr b="1"/>
            </a:lvl1pPr>
          </a:lstStyle>
          <a:p>
            <a:pPr/>
            <a:r>
              <a:t>Зат алмасу реттелуі</a:t>
            </a:r>
          </a:p>
        </p:txBody>
      </p:sp>
      <p:sp>
        <p:nvSpPr>
          <p:cNvPr id="98" name="Организмге қажетті энергия және құрылыс (пластикалық материалдар) тағам құрамымен күнделікті үздіксіз сырттан түсіп тұруы шарт. Негізгі 3 түрлі макронутриенттер: белоктар, май, көмірсулар организмде тотыққанда энергия бөледі. Ол организмнің әртүрлі қажеттілігіне жұмсалады."/>
          <p:cNvSpPr txBox="1"/>
          <p:nvPr>
            <p:ph type="body" idx="4294967295"/>
          </p:nvPr>
        </p:nvSpPr>
        <p:spPr>
          <a:xfrm>
            <a:off x="685800" y="1981200"/>
            <a:ext cx="7772400" cy="4114800"/>
          </a:xfrm>
          <a:prstGeom prst="rect">
            <a:avLst/>
          </a:prstGeom>
        </p:spPr>
        <p:txBody>
          <a:bodyPr>
            <a:normAutofit fontScale="100000" lnSpcReduction="0"/>
          </a:bodyPr>
          <a:lstStyle/>
          <a:p>
            <a:pPr marL="609600" indent="-609600">
              <a:spcBef>
                <a:spcPts val="600"/>
              </a:spcBef>
              <a:buSzTx/>
              <a:buNone/>
              <a:defRPr b="1" sz="2800"/>
            </a:pPr>
            <a:r>
              <a:t>      Организмге қажетті энергия және құрылыс (пластикалық материалдар) тағам құрамымен күнделікті үздіксіз сырттан түсіп тұруы шарт. Негізгі 3 түрлі макронутриенттер: белоктар, май, көмірсулар организмде тотыққанда энергия бөледі. Ол организмнің әртүрлі қажеттілігіне жұмсалады.  </a:t>
            </a:r>
          </a:p>
          <a:p>
            <a:pPr marL="609600" indent="-609600">
              <a:spcBef>
                <a:spcPts val="600"/>
              </a:spcBef>
              <a:buSzTx/>
              <a:buNone/>
              <a:defRPr b="1" sz="2800"/>
            </a:pPr>
            <a:r>
              <a:t>         </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Белок алмасуы.…"/>
          <p:cNvSpPr txBox="1"/>
          <p:nvPr>
            <p:ph type="body" idx="4294967295"/>
          </p:nvPr>
        </p:nvSpPr>
        <p:spPr>
          <a:xfrm>
            <a:off x="684212" y="549274"/>
            <a:ext cx="7772401" cy="5688014"/>
          </a:xfrm>
          <a:prstGeom prst="rect">
            <a:avLst/>
          </a:prstGeom>
        </p:spPr>
        <p:txBody>
          <a:bodyPr>
            <a:normAutofit fontScale="100000" lnSpcReduction="0"/>
          </a:bodyPr>
          <a:lstStyle/>
          <a:p>
            <a:pPr marL="609600" indent="-609600" algn="ctr">
              <a:lnSpc>
                <a:spcPct val="90000"/>
              </a:lnSpc>
              <a:spcBef>
                <a:spcPts val="500"/>
              </a:spcBef>
              <a:buSzTx/>
              <a:buNone/>
              <a:defRPr b="1" sz="2400" u="sng"/>
            </a:pPr>
            <a:r>
              <a:t>Белок алмасуы.</a:t>
            </a:r>
          </a:p>
          <a:p>
            <a:pPr marL="609600" indent="-609600">
              <a:lnSpc>
                <a:spcPct val="90000"/>
              </a:lnSpc>
              <a:spcBef>
                <a:spcPts val="500"/>
              </a:spcBef>
              <a:buChar char="•"/>
              <a:defRPr b="1" sz="2400"/>
            </a:pPr>
            <a:r>
              <a:t>Белок- денеге қажет аса маңызды қоректік зат әрі жасуша негізін құратын құрылыс материалы.</a:t>
            </a:r>
          </a:p>
          <a:p>
            <a:pPr marL="609600" indent="-609600">
              <a:lnSpc>
                <a:spcPct val="90000"/>
              </a:lnSpc>
              <a:spcBef>
                <a:spcPts val="500"/>
              </a:spcBef>
              <a:buChar char="•"/>
              <a:defRPr b="1" sz="2400"/>
            </a:pPr>
            <a:r>
              <a:t>Ферменттер белоктардан тұрады. Дененің негізгі функцияларының орындалуына қатысады: тыныс алу, ас қорыту, сыртқа шығару, қорғаныс қызметі, гормондар.</a:t>
            </a:r>
          </a:p>
          <a:p>
            <a:pPr marL="609600" indent="-609600">
              <a:lnSpc>
                <a:spcPct val="90000"/>
              </a:lnSpc>
              <a:spcBef>
                <a:spcPts val="500"/>
              </a:spcBef>
              <a:buChar char="•"/>
              <a:defRPr b="1" sz="2400"/>
            </a:pPr>
            <a:r>
              <a:t>Қозғалу қызметі( актин, миозин).</a:t>
            </a:r>
          </a:p>
          <a:p>
            <a:pPr marL="609600" indent="-609600">
              <a:lnSpc>
                <a:spcPct val="90000"/>
              </a:lnSpc>
              <a:spcBef>
                <a:spcPts val="500"/>
              </a:spcBef>
              <a:buChar char="•"/>
              <a:defRPr b="1" sz="2400"/>
            </a:pPr>
            <a:r>
              <a:t>Белок –қуат  қоры.  Тәуліктік нормасы: 90-100г. белок құрамында 20 амин қышқылы бар, олардың 12-сі адам денесінде түзіледі, ал 8-і сырттан келіп түседі( олар орны толмас амин қышқылдары: лейцин, изолейцин, метионин, гистидин, аргигин, триптофан, лизин, треонин).</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Денедегі белок алмасу дәрежесін зерттеу үшін алдымен азот тепе-теңдігі (балансы) тексеріледі."/>
          <p:cNvSpPr txBox="1"/>
          <p:nvPr>
            <p:ph type="title" idx="4294967295"/>
          </p:nvPr>
        </p:nvSpPr>
        <p:spPr>
          <a:xfrm>
            <a:off x="685800" y="609599"/>
            <a:ext cx="7772400" cy="1143002"/>
          </a:xfrm>
          <a:prstGeom prst="rect">
            <a:avLst/>
          </a:prstGeom>
        </p:spPr>
        <p:txBody>
          <a:bodyPr>
            <a:normAutofit fontScale="100000" lnSpcReduction="0"/>
          </a:bodyPr>
          <a:lstStyle/>
          <a:p>
            <a:pPr>
              <a:defRPr b="1" sz="2400"/>
            </a:pPr>
            <a:r>
              <a:t>Денедегі белок алмасу дәрежесін зерттеу үшін алдымен азот тепе-теңдігі (балансы) тексеріледі.</a:t>
            </a:r>
            <a:br/>
          </a:p>
        </p:txBody>
      </p:sp>
      <p:sp>
        <p:nvSpPr>
          <p:cNvPr id="103" name="Азот тепе-теңдігі…"/>
          <p:cNvSpPr txBox="1"/>
          <p:nvPr>
            <p:ph type="body" idx="4294967295"/>
          </p:nvPr>
        </p:nvSpPr>
        <p:spPr>
          <a:xfrm>
            <a:off x="685800" y="1981200"/>
            <a:ext cx="7772400" cy="4114800"/>
          </a:xfrm>
          <a:prstGeom prst="rect">
            <a:avLst/>
          </a:prstGeom>
        </p:spPr>
        <p:txBody>
          <a:bodyPr>
            <a:normAutofit fontScale="100000" lnSpcReduction="0"/>
          </a:bodyPr>
          <a:lstStyle/>
          <a:p>
            <a:pPr algn="ctr">
              <a:lnSpc>
                <a:spcPct val="80000"/>
              </a:lnSpc>
              <a:spcBef>
                <a:spcPts val="500"/>
              </a:spcBef>
              <a:buSzTx/>
              <a:buNone/>
              <a:defRPr b="1" sz="2400" u="sng"/>
            </a:pPr>
            <a:r>
              <a:t>Азот тепе-теңдігі</a:t>
            </a:r>
          </a:p>
          <a:p>
            <a:pPr>
              <a:lnSpc>
                <a:spcPct val="80000"/>
              </a:lnSpc>
              <a:spcBef>
                <a:spcPts val="500"/>
              </a:spcBef>
              <a:buSzTx/>
              <a:buNone/>
              <a:defRPr b="1" sz="2400"/>
            </a:pPr>
            <a:r>
              <a:t>     Ас пен бірге ас қорыту жолына түскен соң, денеге сіңген азоттың мөлшері несеп, тер және нәжіс арқылы денеден шығатын азоттың мөлшері тең болса, бұл </a:t>
            </a:r>
            <a:r>
              <a:rPr u="sng"/>
              <a:t>азот тепе-теңдігі деп аталады</a:t>
            </a:r>
            <a:r>
              <a:t>. Денеге келіп түскен азот одан шығарылып тасталған азоттан басым болса, азот  тепе-теңдігі оң деп есептеледі (өсіп кележатқан жас организмде, екі қабат әйелдерде кездеседі). Сыртқа шығарылған белок қалдықтарындағы азот мөлшері денеге сіңген белоктағы азоттан басым болса, азот тепе-теңдігі теріс деп аталады. (белогы аз тағамдармен тамақтанғанда).</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Белок алмасуының реттелуі.…"/>
          <p:cNvSpPr txBox="1"/>
          <p:nvPr>
            <p:ph type="body" idx="4294967295"/>
          </p:nvPr>
        </p:nvSpPr>
        <p:spPr>
          <a:xfrm>
            <a:off x="827087" y="549275"/>
            <a:ext cx="7772401" cy="5903913"/>
          </a:xfrm>
          <a:prstGeom prst="rect">
            <a:avLst/>
          </a:prstGeom>
        </p:spPr>
        <p:txBody>
          <a:bodyPr>
            <a:normAutofit fontScale="100000" lnSpcReduction="0"/>
          </a:bodyPr>
          <a:lstStyle/>
          <a:p>
            <a:pPr algn="ctr">
              <a:buSzTx/>
              <a:buNone/>
              <a:defRPr b="1" u="sng"/>
            </a:pPr>
            <a:r>
              <a:t>Белок алмасуының реттелуі.</a:t>
            </a:r>
          </a:p>
          <a:p>
            <a:pPr>
              <a:buSzTx/>
              <a:buNone/>
              <a:defRPr b="1"/>
            </a:pPr>
            <a:r>
              <a:t>    Белок алмасуын реттейтін орталығы –гипоталамустың сұр затында. Гипоталамустың әсері вегетативтік жүйке жүйесі мен ішкі сөлініс бездер арқылы реттеледі. Симпатикалық жүйке жүйесі диссиммиляция, ал парасимпатикалық ж.ж. ассиммиляция үрдістерін күшейтеді. Белок синтезін соматотропин, тироксин    гормондарда күшейтеді.</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Көмірсу алмасуы.…"/>
          <p:cNvSpPr txBox="1"/>
          <p:nvPr>
            <p:ph type="body" idx="4294967295"/>
          </p:nvPr>
        </p:nvSpPr>
        <p:spPr>
          <a:xfrm>
            <a:off x="323850" y="549274"/>
            <a:ext cx="8134350" cy="5688014"/>
          </a:xfrm>
          <a:prstGeom prst="rect">
            <a:avLst/>
          </a:prstGeom>
        </p:spPr>
        <p:txBody>
          <a:bodyPr>
            <a:normAutofit fontScale="100000" lnSpcReduction="0"/>
          </a:bodyPr>
          <a:lstStyle/>
          <a:p>
            <a:pPr algn="ctr">
              <a:buSzTx/>
              <a:buNone/>
              <a:defRPr b="1" u="sng"/>
            </a:pPr>
            <a:r>
              <a:t>Көмірсу алмасуы.</a:t>
            </a:r>
          </a:p>
          <a:p>
            <a:pPr>
              <a:buSzTx/>
              <a:buNone/>
              <a:defRPr b="1"/>
            </a:pPr>
            <a:r>
              <a:t>    Көмірсу- энергия көзі, денеге ди-полисахаридтер түрінде түседі, қанға моносахаридтер глюкоза түрінде сіңеді. Қанға сіңген глюкоза қақпа венасы арқылы бауырға жетеді, онда </a:t>
            </a:r>
            <a:r>
              <a:rPr u="sng"/>
              <a:t>гликогенге </a:t>
            </a:r>
            <a:r>
              <a:t>айналып қор ретінде сақталады. Қандағы қант деңгейі төмендей бастаса, </a:t>
            </a:r>
            <a:r>
              <a:rPr u="sng"/>
              <a:t>гликолиз</a:t>
            </a:r>
            <a:r>
              <a:t> арқылы глюкоза бауырдан босап шығады да, қанға өтеді.</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Көмірсу алмасуының реттелуі.…"/>
          <p:cNvSpPr txBox="1"/>
          <p:nvPr>
            <p:ph type="body" idx="4294967295"/>
          </p:nvPr>
        </p:nvSpPr>
        <p:spPr>
          <a:xfrm>
            <a:off x="611187" y="620712"/>
            <a:ext cx="7772401" cy="5616576"/>
          </a:xfrm>
          <a:prstGeom prst="rect">
            <a:avLst/>
          </a:prstGeom>
        </p:spPr>
        <p:txBody>
          <a:bodyPr>
            <a:normAutofit fontScale="100000" lnSpcReduction="0"/>
          </a:bodyPr>
          <a:lstStyle/>
          <a:p>
            <a:pPr algn="ctr">
              <a:buSzTx/>
              <a:buNone/>
              <a:defRPr b="1" u="sng"/>
            </a:pPr>
            <a:r>
              <a:t>Көмірсу алмасуының реттелуі.</a:t>
            </a:r>
          </a:p>
          <a:p>
            <a:pPr>
              <a:buSzTx/>
              <a:buNone/>
              <a:defRPr b="1"/>
            </a:pPr>
            <a:r>
              <a:t>    Көмірсу алмасуына  ми қыртысы, гипоталамус, ішкі сөлініс бездер әсер етеді. Симпатикалық  жүйке жүйесінің қозуынан адреналин глюкозаның қанға өтуін күшейтеді бауырдағы гликогенолиз үрдісін ативтеу арқылы . Парасимпатикалық  жүйке гликоген түзілуін күшейтеді-(гликогенез үрдісін жоғарлатады).</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 name="Тақырыбы: Заттар және энергия алмасуы."/>
          <p:cNvSpPr txBox="1"/>
          <p:nvPr>
            <p:ph type="title" idx="4294967295"/>
          </p:nvPr>
        </p:nvSpPr>
        <p:spPr>
          <a:xfrm>
            <a:off x="685800" y="609599"/>
            <a:ext cx="7772400" cy="1143002"/>
          </a:xfrm>
          <a:prstGeom prst="rect">
            <a:avLst/>
          </a:prstGeom>
        </p:spPr>
        <p:txBody>
          <a:bodyPr>
            <a:normAutofit fontScale="100000" lnSpcReduction="0"/>
          </a:bodyPr>
          <a:lstStyle/>
          <a:p>
            <a:pPr>
              <a:defRPr b="1" sz="2200"/>
            </a:pPr>
            <a:r>
              <a:t>Тақырыбы: Заттар және энергия алмасуы.</a:t>
            </a:r>
            <a:br/>
          </a:p>
        </p:txBody>
      </p:sp>
      <p:sp>
        <p:nvSpPr>
          <p:cNvPr id="62" name="Жоспары:…"/>
          <p:cNvSpPr txBox="1"/>
          <p:nvPr>
            <p:ph type="body" idx="4294967295"/>
          </p:nvPr>
        </p:nvSpPr>
        <p:spPr>
          <a:xfrm>
            <a:off x="685800" y="1981200"/>
            <a:ext cx="7772400" cy="4114800"/>
          </a:xfrm>
          <a:prstGeom prst="rect">
            <a:avLst/>
          </a:prstGeom>
        </p:spPr>
        <p:txBody>
          <a:bodyPr>
            <a:normAutofit fontScale="100000" lnSpcReduction="0"/>
          </a:bodyPr>
          <a:lstStyle/>
          <a:p>
            <a:pPr marL="609600" indent="-609600" algn="ctr">
              <a:lnSpc>
                <a:spcPct val="80000"/>
              </a:lnSpc>
              <a:spcBef>
                <a:spcPts val="500"/>
              </a:spcBef>
              <a:buSzTx/>
              <a:buNone/>
              <a:defRPr b="1" sz="2400"/>
            </a:pPr>
            <a:r>
              <a:t>Жоспары:</a:t>
            </a:r>
          </a:p>
          <a:p>
            <a:pPr marL="609600" indent="-609600">
              <a:lnSpc>
                <a:spcPct val="80000"/>
              </a:lnSpc>
              <a:spcBef>
                <a:spcPts val="500"/>
              </a:spcBef>
              <a:buChar char="•"/>
              <a:defRPr b="1" sz="2400"/>
            </a:pPr>
            <a:r>
              <a:t>Заттар мен энергия алмасу туралы жалпы түсінік</a:t>
            </a:r>
          </a:p>
          <a:p>
            <a:pPr marL="609600" indent="-609600">
              <a:lnSpc>
                <a:spcPct val="80000"/>
              </a:lnSpc>
              <a:spcBef>
                <a:spcPts val="500"/>
              </a:spcBef>
              <a:buChar char="•"/>
              <a:defRPr b="1" sz="2400"/>
            </a:pPr>
            <a:r>
              <a:t>Негізгі алмасу</a:t>
            </a:r>
          </a:p>
          <a:p>
            <a:pPr marL="609600" indent="-609600">
              <a:lnSpc>
                <a:spcPct val="80000"/>
              </a:lnSpc>
              <a:spcBef>
                <a:spcPts val="500"/>
              </a:spcBef>
              <a:buChar char="•"/>
              <a:defRPr b="1" sz="2400"/>
            </a:pPr>
            <a:r>
              <a:t>Энергияның " жұмысшы" алмасуы. Кәсіп түріне қарай организмнің энергия шығыны.</a:t>
            </a:r>
          </a:p>
          <a:p>
            <a:pPr marL="609600" indent="-609600">
              <a:lnSpc>
                <a:spcPct val="80000"/>
              </a:lnSpc>
              <a:spcBef>
                <a:spcPts val="500"/>
              </a:spcBef>
              <a:buChar char="•"/>
              <a:defRPr b="1" sz="2400"/>
            </a:pPr>
            <a:r>
              <a:t>Энергия алмасуын зерттеу әдістері</a:t>
            </a:r>
          </a:p>
          <a:p>
            <a:pPr marL="609600" indent="-609600">
              <a:lnSpc>
                <a:spcPct val="80000"/>
              </a:lnSpc>
              <a:spcBef>
                <a:spcPts val="500"/>
              </a:spcBef>
              <a:buChar char="•"/>
              <a:defRPr b="1" sz="2400"/>
            </a:pPr>
            <a:r>
              <a:t>Зат алмасу реттелуі. Азот тепе-теңдігі.</a:t>
            </a:r>
          </a:p>
          <a:p>
            <a:pPr marL="609600" indent="-609600">
              <a:lnSpc>
                <a:spcPct val="80000"/>
              </a:lnSpc>
              <a:spcBef>
                <a:spcPts val="500"/>
              </a:spcBef>
              <a:buChar char="•"/>
              <a:defRPr b="1" sz="2400"/>
            </a:pPr>
            <a:r>
              <a:t>Тамақтану. Қоректік заттардың маңызы мен физиологиялық нормалары</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Май алмасуы.…"/>
          <p:cNvSpPr txBox="1"/>
          <p:nvPr>
            <p:ph type="body" idx="4294967295"/>
          </p:nvPr>
        </p:nvSpPr>
        <p:spPr>
          <a:xfrm>
            <a:off x="684212" y="692150"/>
            <a:ext cx="7772401" cy="5473700"/>
          </a:xfrm>
          <a:prstGeom prst="rect">
            <a:avLst/>
          </a:prstGeom>
        </p:spPr>
        <p:txBody>
          <a:bodyPr>
            <a:normAutofit fontScale="100000" lnSpcReduction="0"/>
          </a:bodyPr>
          <a:lstStyle/>
          <a:p>
            <a:pPr algn="ctr">
              <a:lnSpc>
                <a:spcPct val="80000"/>
              </a:lnSpc>
              <a:spcBef>
                <a:spcPts val="500"/>
              </a:spcBef>
              <a:buSzTx/>
              <a:buNone/>
              <a:defRPr b="1" sz="2400" u="sng"/>
            </a:pPr>
            <a:r>
              <a:t>Май алмасуы.</a:t>
            </a:r>
          </a:p>
          <a:p>
            <a:pPr algn="ctr">
              <a:lnSpc>
                <a:spcPct val="80000"/>
              </a:lnSpc>
              <a:buSzTx/>
              <a:buNone/>
              <a:defRPr b="1" sz="2400"/>
            </a:pPr>
          </a:p>
          <a:p>
            <a:pPr>
              <a:lnSpc>
                <a:spcPct val="80000"/>
              </a:lnSpc>
              <a:spcBef>
                <a:spcPts val="500"/>
              </a:spcBef>
              <a:buChar char="•"/>
              <a:defRPr b="1" sz="2400"/>
            </a:pPr>
            <a:r>
              <a:t>Май негізгі энергия көзі, пластикалық маңызы. Тәулігіне -70-100г майы керек. Майдың ыдырау өнімдері (моноглицерид, май қышқылдары, өттің қатысуымен мицелла түрінде, ішек эпителиіне өтеді (пиноцитоз жолымен). Одан шыққан өт қышқылдары қанға сіңеді, эпителийге өткен моноглицеридтер мен май қышқылдардан адамға тән май түзіледі. Май мен холестерин, белок молеклалары хиломикрон құрып, эпителий мембранасынан өтіп, лимфаға, қанға сіңеді.</a:t>
            </a:r>
          </a:p>
          <a:p>
            <a:pPr>
              <a:lnSpc>
                <a:spcPct val="80000"/>
              </a:lnSpc>
              <a:spcBef>
                <a:spcPts val="500"/>
              </a:spcBef>
              <a:buChar char="•"/>
              <a:defRPr b="1" sz="2400"/>
            </a:pPr>
            <a:r>
              <a:t>Май алмасуының реттейтін арнайы орталық гипотаталамуста орналасқан. Симпатикалық жүйке жүйесі денедегі май қорының жұмсалу және тотығу қарқынын күшейтеді. Парасимпатикалық ж.ж. май алмасуына керісінше әсер етеді.</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Тамақтану"/>
          <p:cNvSpPr txBox="1"/>
          <p:nvPr>
            <p:ph type="title" idx="4294967295"/>
          </p:nvPr>
        </p:nvSpPr>
        <p:spPr>
          <a:xfrm>
            <a:off x="685800" y="333375"/>
            <a:ext cx="7772400" cy="863600"/>
          </a:xfrm>
          <a:prstGeom prst="rect">
            <a:avLst/>
          </a:prstGeom>
        </p:spPr>
        <p:txBody>
          <a:bodyPr>
            <a:normAutofit fontScale="100000" lnSpcReduction="0"/>
          </a:bodyPr>
          <a:lstStyle>
            <a:lvl1pPr>
              <a:defRPr b="1"/>
            </a:lvl1pPr>
          </a:lstStyle>
          <a:p>
            <a:pPr/>
            <a:r>
              <a:t>Тамақтану</a:t>
            </a:r>
          </a:p>
        </p:txBody>
      </p:sp>
      <p:sp>
        <p:nvSpPr>
          <p:cNvPr id="114" name="Дұрыс (тиімді) тамақтану организмнің қалыпты жағдайда тіршілік етуін, оның денсаулығын және еңбек ету қабілетін қамтамасыз етеді.…"/>
          <p:cNvSpPr txBox="1"/>
          <p:nvPr>
            <p:ph type="body" idx="4294967295"/>
          </p:nvPr>
        </p:nvSpPr>
        <p:spPr>
          <a:xfrm>
            <a:off x="685800" y="1412875"/>
            <a:ext cx="7772400" cy="5040313"/>
          </a:xfrm>
          <a:prstGeom prst="rect">
            <a:avLst/>
          </a:prstGeom>
        </p:spPr>
        <p:txBody>
          <a:bodyPr>
            <a:normAutofit fontScale="100000" lnSpcReduction="0"/>
          </a:bodyPr>
          <a:lstStyle/>
          <a:p>
            <a:pPr>
              <a:lnSpc>
                <a:spcPct val="80000"/>
              </a:lnSpc>
              <a:spcBef>
                <a:spcPts val="500"/>
              </a:spcBef>
              <a:buChar char="•"/>
              <a:defRPr b="1" sz="2400"/>
            </a:pPr>
            <a:r>
              <a:t>Дұрыс (тиімді) тамақтану организмнің қалыпты жағдайда тіршілік етуін, оның денсаулығын және еңбек ету қабілетін қамтамасыз етеді. </a:t>
            </a:r>
          </a:p>
          <a:p>
            <a:pPr>
              <a:lnSpc>
                <a:spcPct val="80000"/>
              </a:lnSpc>
              <a:spcBef>
                <a:spcPts val="500"/>
              </a:spcBef>
              <a:buChar char="•"/>
              <a:defRPr b="1" sz="2400"/>
            </a:pPr>
            <a:r>
              <a:t>Тағам заттары: белоктар, майлар, көмірсулар, макро және микроэлементтер (минерал заттар), витаминдер, фитоцидтер, тағамдық талшықтар). Қазіргі кезде академик А.А.Покровский ұсынған  " Балансты тамақтану" концепциясы кең қолданылады. Рациональды ( тиімді) тамақтану 3 принципке негізделеді:</a:t>
            </a:r>
          </a:p>
          <a:p>
            <a:pPr>
              <a:lnSpc>
                <a:spcPct val="80000"/>
              </a:lnSpc>
              <a:spcBef>
                <a:spcPts val="500"/>
              </a:spcBef>
              <a:buChar char="•"/>
              <a:defRPr b="1" sz="2400"/>
            </a:pPr>
            <a:r>
              <a:t>Энергия тепе-теңдігін сақтау</a:t>
            </a:r>
          </a:p>
          <a:p>
            <a:pPr>
              <a:lnSpc>
                <a:spcPct val="80000"/>
              </a:lnSpc>
              <a:spcBef>
                <a:spcPts val="500"/>
              </a:spcBef>
              <a:buChar char="•"/>
              <a:defRPr b="1" sz="2400"/>
            </a:pPr>
            <a:r>
              <a:t>Тамақтану режимді сақтау</a:t>
            </a:r>
          </a:p>
          <a:p>
            <a:pPr>
              <a:lnSpc>
                <a:spcPct val="80000"/>
              </a:lnSpc>
              <a:spcBef>
                <a:spcPts val="500"/>
              </a:spcBef>
              <a:buChar char="•"/>
              <a:defRPr b="1" sz="2400"/>
            </a:pPr>
            <a:r>
              <a:t>Тамақ құрамындағы қоректік заттар ұтымды үйлестірілген болу керек. –  Белок(Б), Май (М), Көмірсулар қатынасы 1:1:4,6.</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Тәуліктік тамақтанудағы нормалары: Ересек адамдарда тәулігіне:…"/>
          <p:cNvSpPr txBox="1"/>
          <p:nvPr>
            <p:ph type="body" idx="4294967295"/>
          </p:nvPr>
        </p:nvSpPr>
        <p:spPr>
          <a:xfrm>
            <a:off x="684212" y="836612"/>
            <a:ext cx="7772401" cy="5256213"/>
          </a:xfrm>
          <a:prstGeom prst="rect">
            <a:avLst/>
          </a:prstGeom>
        </p:spPr>
        <p:txBody>
          <a:bodyPr>
            <a:normAutofit fontScale="100000" lnSpcReduction="0"/>
          </a:bodyPr>
          <a:lstStyle/>
          <a:p>
            <a:pPr>
              <a:spcBef>
                <a:spcPts val="800"/>
              </a:spcBef>
              <a:buSzTx/>
              <a:buNone/>
              <a:defRPr b="1" sz="3600"/>
            </a:pPr>
            <a:r>
              <a:t>Тәуліктік тамақтанудағы нормалары: Ересек адамдарда тәулігіне:</a:t>
            </a:r>
          </a:p>
          <a:p>
            <a:pPr>
              <a:buChar char="•"/>
              <a:defRPr b="1"/>
            </a:pPr>
            <a:r>
              <a:t>Белок-80-100г (1г белок 1 кг дене салмағына шаққанда, оның ішінде 55%-жануар белогы болу керек</a:t>
            </a:r>
          </a:p>
          <a:p>
            <a:pPr>
              <a:buChar char="•"/>
              <a:defRPr b="1"/>
            </a:pPr>
            <a:r>
              <a:t>Май-80-100 (50-60% жануар майы)</a:t>
            </a:r>
          </a:p>
          <a:p>
            <a:pPr>
              <a:buChar char="•"/>
              <a:defRPr b="1"/>
            </a:pPr>
            <a:r>
              <a:t>Көмірсу-400-500 г</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 name="Заттар мен энергия алмасуы туралы жалпы түсінік"/>
          <p:cNvSpPr txBox="1"/>
          <p:nvPr/>
        </p:nvSpPr>
        <p:spPr>
          <a:xfrm>
            <a:off x="350519" y="381000"/>
            <a:ext cx="8442962" cy="3484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1000"/>
              </a:spcBef>
              <a:defRPr b="1" sz="1800"/>
            </a:lvl1pPr>
          </a:lstStyle>
          <a:p>
            <a:pPr/>
            <a:r>
              <a:t>Заттар мен энергия алмасуы туралы жалпы түсінік</a:t>
            </a:r>
          </a:p>
        </p:txBody>
      </p:sp>
      <p:sp>
        <p:nvSpPr>
          <p:cNvPr id="65" name="Заттар мен энергия алмасуы – заттар мен энергияның адам организмінде өзгеруі жүретін физикалық, химиялық және физиологиялық үрдістердің жиынтығы.…"/>
          <p:cNvSpPr txBox="1"/>
          <p:nvPr/>
        </p:nvSpPr>
        <p:spPr>
          <a:xfrm>
            <a:off x="350519" y="1219200"/>
            <a:ext cx="8442962" cy="32112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spcBef>
                <a:spcPts val="1000"/>
              </a:spcBef>
              <a:defRPr sz="1800"/>
            </a:pPr>
            <a:r>
              <a:t>Заттар мен энергия алмасуы </a:t>
            </a:r>
            <a:r>
              <a:t>– </a:t>
            </a:r>
            <a:r>
              <a:t>заттар мен энергияның адам организмінде өзгеруі жүретін физикалық, химиялық және физиологиялық үрдістердің жиынтығы.</a:t>
            </a:r>
          </a:p>
          <a:p>
            <a:pPr marL="457200" indent="-457200" algn="ctr">
              <a:spcBef>
                <a:spcPts val="1000"/>
              </a:spcBef>
              <a:defRPr sz="1800"/>
            </a:pPr>
            <a:r>
              <a:t>Зат алмасуының 4 кезеңі бар</a:t>
            </a:r>
            <a:r>
              <a:t>:</a:t>
            </a:r>
          </a:p>
          <a:p>
            <a:pPr marL="457200" indent="-457200">
              <a:spcBef>
                <a:spcPts val="1000"/>
              </a:spcBef>
              <a:buSzPct val="100000"/>
              <a:buAutoNum type="arabicPeriod" startAt="1"/>
              <a:defRPr sz="1800"/>
            </a:pPr>
            <a:r>
              <a:t>Қоректік заттардың ішек-қарындағы гидролизі</a:t>
            </a:r>
            <a:r>
              <a:t> –</a:t>
            </a:r>
            <a:r>
              <a:t> қоректік заттардың ферменттік ыдырауы</a:t>
            </a:r>
            <a:r>
              <a:t>.</a:t>
            </a:r>
          </a:p>
          <a:p>
            <a:pPr marL="457200" indent="-457200">
              <a:spcBef>
                <a:spcPts val="1000"/>
              </a:spcBef>
              <a:buSzPct val="100000"/>
              <a:buAutoNum type="arabicPeriod" startAt="1"/>
              <a:defRPr sz="1800"/>
            </a:pPr>
            <a:r>
              <a:t>Гидролиз өнімдерінің қанға және лимфаға сіңуі</a:t>
            </a:r>
            <a:r>
              <a:t>.</a:t>
            </a:r>
          </a:p>
          <a:p>
            <a:pPr marL="457200" indent="-457200">
              <a:spcBef>
                <a:spcPts val="1000"/>
              </a:spcBef>
              <a:buSzPct val="100000"/>
              <a:buAutoNum type="arabicPeriod" startAt="1"/>
              <a:defRPr sz="1800"/>
            </a:pPr>
            <a:r>
              <a:t>Қоректік заттар мен</a:t>
            </a:r>
            <a:r>
              <a:t> О</a:t>
            </a:r>
            <a:r>
              <a:rPr baseline="-25000"/>
              <a:t>2</a:t>
            </a:r>
            <a:r>
              <a:t> </a:t>
            </a:r>
            <a:r>
              <a:t>жасушаларға тасымалдануы</a:t>
            </a:r>
            <a:r>
              <a:t> – </a:t>
            </a:r>
            <a:r>
              <a:t>заттар мен энергияның жасуша ішілік алмасуы</a:t>
            </a:r>
            <a:r>
              <a:t>.</a:t>
            </a:r>
          </a:p>
          <a:p>
            <a:pPr marL="457200" indent="-457200">
              <a:spcBef>
                <a:spcPts val="1000"/>
              </a:spcBef>
              <a:buSzPct val="100000"/>
              <a:buAutoNum type="arabicPeriod" startAt="1"/>
              <a:defRPr sz="1800"/>
            </a:pPr>
            <a:r>
              <a:t>Заттар алмасуының соңғы өнімдерінің сыртқа шығарылуы</a:t>
            </a:r>
            <a:r>
              <a:t>.</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Жасушадағы қандай да болса, бір заттың белгілі бір тәртіппен ферменттік айналуға түсуін – метаболизмдік жол, ал осы кезде пайда болатын аралық өнім – метаболиттер деп аталады. Метаболизмнің қарапайым молекулалардан күрделі құрылымдық заттардың түзілу реакциясы – анаболизм, ал бұған қарама-қарсы өтіп жататын процесті катаболизм дейді."/>
          <p:cNvSpPr txBox="1"/>
          <p:nvPr>
            <p:ph type="body" sz="half" idx="4294967295"/>
          </p:nvPr>
        </p:nvSpPr>
        <p:spPr>
          <a:xfrm>
            <a:off x="611187" y="692150"/>
            <a:ext cx="8229601" cy="2187575"/>
          </a:xfrm>
          <a:prstGeom prst="rect">
            <a:avLst/>
          </a:prstGeom>
        </p:spPr>
        <p:txBody>
          <a:bodyPr>
            <a:normAutofit fontScale="100000" lnSpcReduction="0"/>
          </a:bodyPr>
          <a:lstStyle>
            <a:lvl1pPr marL="365125" indent="-255587">
              <a:lnSpc>
                <a:spcPct val="80000"/>
              </a:lnSpc>
              <a:spcBef>
                <a:spcPts val="300"/>
              </a:spcBef>
              <a:buClr>
                <a:srgbClr val="A04DA3"/>
              </a:buClr>
              <a:buFont typeface="Georgia"/>
              <a:buChar char="•"/>
              <a:defRPr sz="2200">
                <a:latin typeface="Georgia"/>
                <a:ea typeface="Georgia"/>
                <a:cs typeface="Georgia"/>
                <a:sym typeface="Georgia"/>
              </a:defRPr>
            </a:lvl1pPr>
          </a:lstStyle>
          <a:p>
            <a:pPr/>
            <a:r>
              <a:t>Жасушадағы қандай да болса, бір заттың белгілі бір тәртіппен ферменттік айналуға түсуін – метаболизмдік жол, ал осы кезде пайда болатын аралық өнім – метаболиттер деп аталады. Метаболизмнің қарапайым молекулалардан күрделі құрылымдық заттардың түзілу реакциясы – анаболизм, ал бұған қарама-қарсы өтіп жататын процесті катаболизм дейді.</a:t>
            </a:r>
          </a:p>
        </p:txBody>
      </p:sp>
      <p:pic>
        <p:nvPicPr>
          <p:cNvPr id="68" name="Картинки по запросу метаболизм" descr="Картинки по запросу метаболизм"/>
          <p:cNvPicPr>
            <a:picLocks noChangeAspect="1"/>
          </p:cNvPicPr>
          <p:nvPr/>
        </p:nvPicPr>
        <p:blipFill>
          <a:blip r:embed="rId2">
            <a:extLst/>
          </a:blip>
          <a:stretch>
            <a:fillRect/>
          </a:stretch>
        </p:blipFill>
        <p:spPr>
          <a:xfrm>
            <a:off x="1979612" y="2852737"/>
            <a:ext cx="5715001" cy="371475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 name="Заттар мен энергия алмасуында өзара байланысты екі үрдіс ажыратылады: анаболизм (ассимиляция) және катаболизм (диссимиляция).…"/>
          <p:cNvSpPr txBox="1"/>
          <p:nvPr/>
        </p:nvSpPr>
        <p:spPr>
          <a:xfrm>
            <a:off x="655319" y="533400"/>
            <a:ext cx="7833362" cy="323626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10000"/>
              </a:lnSpc>
              <a:spcBef>
                <a:spcPts val="1000"/>
              </a:spcBef>
              <a:defRPr sz="1800"/>
            </a:pPr>
            <a:r>
              <a:t>Заттар мен энергия алмасуында өзара байланысты екі үрдіс ажыратылады</a:t>
            </a:r>
            <a:r>
              <a:t>: анаболизм (ассимиляци</a:t>
            </a:r>
            <a:r>
              <a:t>я</a:t>
            </a:r>
            <a:r>
              <a:t>) </a:t>
            </a:r>
            <a:r>
              <a:t>және</a:t>
            </a:r>
            <a:r>
              <a:t> катаболизм (диссимиляци</a:t>
            </a:r>
            <a:r>
              <a:t>я</a:t>
            </a:r>
            <a:r>
              <a:t>).</a:t>
            </a:r>
          </a:p>
          <a:p>
            <a:pPr>
              <a:lnSpc>
                <a:spcPct val="110000"/>
              </a:lnSpc>
              <a:spcBef>
                <a:spcPts val="1000"/>
              </a:spcBef>
              <a:defRPr sz="1800"/>
            </a:pPr>
          </a:p>
          <a:p>
            <a:pPr>
              <a:lnSpc>
                <a:spcPct val="110000"/>
              </a:lnSpc>
              <a:spcBef>
                <a:spcPts val="1000"/>
              </a:spcBef>
              <a:defRPr sz="1800"/>
            </a:pPr>
            <a:r>
              <a:t>Заттар алмасуы барысында энергия өзгеріп отырады</a:t>
            </a:r>
            <a:r>
              <a:t>:</a:t>
            </a:r>
            <a:r>
              <a:t> аспен түскен күрделі органикалық қосылыстардың потенциалдық энергиясы механикалық, электрлік, жылу энергияларына айналады</a:t>
            </a:r>
            <a:r>
              <a:t>.</a:t>
            </a:r>
          </a:p>
          <a:p>
            <a:pPr>
              <a:lnSpc>
                <a:spcPct val="110000"/>
              </a:lnSpc>
              <a:spcBef>
                <a:spcPts val="1000"/>
              </a:spcBef>
              <a:defRPr sz="1800"/>
            </a:pPr>
          </a:p>
          <a:p>
            <a:pPr>
              <a:lnSpc>
                <a:spcPct val="110000"/>
              </a:lnSpc>
              <a:spcBef>
                <a:spcPts val="1000"/>
              </a:spcBef>
              <a:defRPr sz="1800"/>
            </a:pPr>
            <a:r>
              <a:t>Сау организмде энергия түзілуі мен энергия шығыны арасында тепе-теңдік сақталады</a:t>
            </a:r>
            <a:r>
              <a:t> (</a:t>
            </a:r>
            <a:r>
              <a:t>энергияның сақталу заңына бағынады</a:t>
            </a:r>
            <a:r>
              <a: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72" name="C:\Users\User\Documents\фото\126 фоны для презентаций\844813464.jpg" descr="C:\Users\User\Documents\фото\126 фоны для презентаций\844813464.jpg"/>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73" name="Основной текст"/>
          <p:cNvSpPr txBox="1"/>
          <p:nvPr>
            <p:ph type="body" idx="4294967295"/>
          </p:nvPr>
        </p:nvSpPr>
        <p:spPr>
          <a:xfrm>
            <a:off x="-2000250" y="-642938"/>
            <a:ext cx="13287375" cy="8072438"/>
          </a:xfrm>
          <a:prstGeom prst="rect">
            <a:avLst/>
          </a:prstGeom>
        </p:spPr>
        <p:txBody>
          <a:bodyPr>
            <a:normAutofit fontScale="100000" lnSpcReduction="0"/>
          </a:bodyPr>
          <a:lstStyle/>
          <a:p>
            <a:pPr marL="255587" indent="-146050" algn="ctr">
              <a:spcBef>
                <a:spcPts val="300"/>
              </a:spcBef>
              <a:buClr>
                <a:srgbClr val="A04DA3"/>
              </a:buClr>
              <a:buSzTx/>
              <a:buFont typeface="Georgia"/>
              <a:buNone/>
              <a:defRPr b="1" sz="2800">
                <a:solidFill>
                  <a:srgbClr val="FFFF00"/>
                </a:solidFill>
                <a:latin typeface="Georgia"/>
                <a:ea typeface="Georgia"/>
                <a:cs typeface="Georgia"/>
                <a:sym typeface="Georgia"/>
              </a:defRPr>
            </a:pPr>
          </a:p>
          <a:p>
            <a:pPr marL="255587" indent="-146050" algn="ctr">
              <a:spcBef>
                <a:spcPts val="300"/>
              </a:spcBef>
              <a:buClr>
                <a:srgbClr val="A04DA3"/>
              </a:buClr>
              <a:buSzTx/>
              <a:buFont typeface="Georgia"/>
              <a:buNone/>
              <a:defRPr b="1" sz="2800">
                <a:solidFill>
                  <a:srgbClr val="FFFF00"/>
                </a:solidFill>
                <a:latin typeface="Georgia"/>
                <a:ea typeface="Georgia"/>
                <a:cs typeface="Georgia"/>
                <a:sym typeface="Georgia"/>
              </a:defRPr>
            </a:pPr>
          </a:p>
          <a:p>
            <a:pPr marL="255587" indent="-146050" algn="ctr">
              <a:spcBef>
                <a:spcPts val="300"/>
              </a:spcBef>
              <a:buClr>
                <a:srgbClr val="A04DA3"/>
              </a:buClr>
              <a:buSzTx/>
              <a:buFont typeface="Georgia"/>
              <a:buNone/>
              <a:defRPr b="1" sz="2800">
                <a:solidFill>
                  <a:srgbClr val="FFFF00"/>
                </a:solidFill>
                <a:latin typeface="Georgia"/>
                <a:ea typeface="Georgia"/>
                <a:cs typeface="Georgia"/>
                <a:sym typeface="Georgia"/>
              </a:defRPr>
            </a:pPr>
          </a:p>
          <a:p>
            <a:pPr marL="255587" indent="-146050" algn="ctr">
              <a:spcBef>
                <a:spcPts val="300"/>
              </a:spcBef>
              <a:buClr>
                <a:srgbClr val="A04DA3"/>
              </a:buClr>
              <a:buSzTx/>
              <a:buFont typeface="Georgia"/>
              <a:buNone/>
              <a:defRPr b="1" sz="2800">
                <a:solidFill>
                  <a:srgbClr val="FFFF00"/>
                </a:solidFill>
                <a:latin typeface="Georgia"/>
                <a:ea typeface="Georgia"/>
                <a:cs typeface="Georgia"/>
                <a:sym typeface="Georgia"/>
              </a:defRPr>
            </a:pPr>
          </a:p>
          <a:p>
            <a:pPr marL="255587" indent="-146050" algn="ctr">
              <a:spcBef>
                <a:spcPts val="300"/>
              </a:spcBef>
              <a:buClr>
                <a:srgbClr val="A04DA3"/>
              </a:buClr>
              <a:buSzTx/>
              <a:buFont typeface="Georgia"/>
              <a:buNone/>
              <a:defRPr b="1" sz="2800">
                <a:solidFill>
                  <a:srgbClr val="FFFF00"/>
                </a:solidFill>
                <a:latin typeface="Georgia"/>
                <a:ea typeface="Georgia"/>
                <a:cs typeface="Georgia"/>
                <a:sym typeface="Georgia"/>
              </a:defRPr>
            </a:pPr>
            <a:r>
              <a:t>    </a:t>
            </a:r>
          </a:p>
        </p:txBody>
      </p:sp>
      <p:sp>
        <p:nvSpPr>
          <p:cNvPr id="74" name="Треугольник"/>
          <p:cNvSpPr/>
          <p:nvPr/>
        </p:nvSpPr>
        <p:spPr>
          <a:xfrm rot="10800000">
            <a:off x="500062" y="0"/>
            <a:ext cx="8643938" cy="2571750"/>
          </a:xfrm>
          <a:prstGeom prst="triangle">
            <a:avLst/>
          </a:prstGeom>
          <a:solidFill>
            <a:srgbClr val="C00000"/>
          </a:solidFill>
          <a:ln w="19050">
            <a:solidFill>
              <a:srgbClr val="3B3B64"/>
            </a:solidFill>
          </a:ln>
        </p:spPr>
        <p:txBody>
          <a:bodyPr lIns="45719" rIns="45719" anchor="ctr"/>
          <a:lstStyle/>
          <a:p>
            <a:pPr algn="ctr">
              <a:defRPr sz="1800">
                <a:solidFill>
                  <a:srgbClr val="FFFFFF"/>
                </a:solidFill>
                <a:latin typeface="Georgia"/>
                <a:ea typeface="Georgia"/>
                <a:cs typeface="Georgia"/>
                <a:sym typeface="Georgia"/>
              </a:defRPr>
            </a:pPr>
          </a:p>
        </p:txBody>
      </p:sp>
      <p:pic>
        <p:nvPicPr>
          <p:cNvPr id="75" name="image.png" descr="image.png"/>
          <p:cNvPicPr>
            <a:picLocks noChangeAspect="1"/>
          </p:cNvPicPr>
          <p:nvPr/>
        </p:nvPicPr>
        <p:blipFill>
          <a:blip r:embed="rId3">
            <a:extLst/>
          </a:blip>
          <a:stretch>
            <a:fillRect/>
          </a:stretch>
        </p:blipFill>
        <p:spPr>
          <a:xfrm>
            <a:off x="-6350" y="2127250"/>
            <a:ext cx="9163050" cy="4760913"/>
          </a:xfrm>
          <a:prstGeom prst="rect">
            <a:avLst/>
          </a:prstGeom>
          <a:ln w="12700">
            <a:miter lim="400000"/>
          </a:ln>
        </p:spPr>
      </p:pic>
      <p:pic>
        <p:nvPicPr>
          <p:cNvPr id="76" name="image.png" descr="image.png"/>
          <p:cNvPicPr>
            <a:picLocks noChangeAspect="1"/>
          </p:cNvPicPr>
          <p:nvPr/>
        </p:nvPicPr>
        <p:blipFill>
          <a:blip r:embed="rId4">
            <a:extLst/>
          </a:blip>
          <a:srcRect l="0" t="0" r="0" b="6043"/>
          <a:stretch>
            <a:fillRect/>
          </a:stretch>
        </p:blipFill>
        <p:spPr>
          <a:xfrm>
            <a:off x="908198" y="-179333"/>
            <a:ext cx="7470479" cy="2587764"/>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8" name="Биологиялық тотығу үрдісінде босап шыққан энергияның жұмсалу жолдары:…"/>
          <p:cNvSpPr txBox="1"/>
          <p:nvPr/>
        </p:nvSpPr>
        <p:spPr>
          <a:xfrm>
            <a:off x="426719" y="457200"/>
            <a:ext cx="8366762" cy="37872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spcBef>
                <a:spcPts val="1000"/>
              </a:spcBef>
              <a:defRPr sz="1800"/>
            </a:pPr>
            <a:r>
              <a:t>Биологиялық тотығу үрдісінде босап шыққан энергияның жұмсалу жолдары</a:t>
            </a:r>
            <a:r>
              <a:t>:</a:t>
            </a:r>
          </a:p>
          <a:p>
            <a:pPr marL="457200" indent="-457200">
              <a:lnSpc>
                <a:spcPct val="70000"/>
              </a:lnSpc>
              <a:spcBef>
                <a:spcPts val="1000"/>
              </a:spcBef>
              <a:buSzPct val="100000"/>
              <a:buAutoNum type="arabicPeriod" startAt="1"/>
              <a:defRPr sz="1800"/>
            </a:pPr>
            <a:r>
              <a:t>АТФ</a:t>
            </a:r>
            <a:r>
              <a:t> синтезі</a:t>
            </a:r>
          </a:p>
          <a:p>
            <a:pPr marL="457200" indent="-457200">
              <a:lnSpc>
                <a:spcPct val="70000"/>
              </a:lnSpc>
              <a:spcBef>
                <a:spcPts val="1000"/>
              </a:spcBef>
              <a:buSzPct val="100000"/>
              <a:buAutoNum type="arabicPeriod" startAt="1"/>
              <a:defRPr sz="1800"/>
            </a:pPr>
            <a:r>
              <a:t>Механи</a:t>
            </a:r>
            <a:r>
              <a:t>калық жұмыс</a:t>
            </a:r>
          </a:p>
          <a:p>
            <a:pPr marL="457200" indent="-457200">
              <a:lnSpc>
                <a:spcPct val="70000"/>
              </a:lnSpc>
              <a:spcBef>
                <a:spcPts val="1000"/>
              </a:spcBef>
              <a:buSzPct val="100000"/>
              <a:buAutoNum type="arabicPeriod" startAt="1"/>
              <a:defRPr sz="1800"/>
            </a:pPr>
            <a:r>
              <a:t>Хими</a:t>
            </a:r>
            <a:r>
              <a:t>ялық</a:t>
            </a:r>
            <a:r>
              <a:t> синтез</a:t>
            </a:r>
          </a:p>
          <a:p>
            <a:pPr marL="457200" indent="-457200">
              <a:lnSpc>
                <a:spcPct val="70000"/>
              </a:lnSpc>
              <a:spcBef>
                <a:spcPts val="1000"/>
              </a:spcBef>
              <a:buSzPct val="100000"/>
              <a:buAutoNum type="arabicPeriod" startAt="1"/>
              <a:defRPr sz="1800"/>
            </a:pPr>
            <a:r>
              <a:t>Заттардың тасымалдануы</a:t>
            </a:r>
          </a:p>
          <a:p>
            <a:pPr marL="457200" indent="-457200">
              <a:lnSpc>
                <a:spcPct val="70000"/>
              </a:lnSpc>
              <a:spcBef>
                <a:spcPts val="1000"/>
              </a:spcBef>
              <a:buSzPct val="100000"/>
              <a:buAutoNum type="arabicPeriod" startAt="1"/>
              <a:defRPr sz="1800"/>
            </a:pPr>
            <a:r>
              <a:t>Электр</a:t>
            </a:r>
            <a:r>
              <a:t>лік</a:t>
            </a:r>
            <a:r>
              <a:t> </a:t>
            </a:r>
            <a:r>
              <a:t>жұмыс (МП, ӘП)</a:t>
            </a:r>
          </a:p>
          <a:p>
            <a:pPr marL="457200" indent="-457200">
              <a:lnSpc>
                <a:spcPct val="70000"/>
              </a:lnSpc>
              <a:spcBef>
                <a:spcPts val="1000"/>
              </a:spcBef>
              <a:buSzPct val="100000"/>
              <a:buAutoNum type="arabicPeriod" startAt="1"/>
              <a:defRPr sz="1800"/>
            </a:pPr>
            <a:r>
              <a:t>Дене температурасын сақтау</a:t>
            </a:r>
          </a:p>
          <a:p>
            <a:pPr marL="457200" indent="-457200">
              <a:spcBef>
                <a:spcPts val="1000"/>
              </a:spcBef>
              <a:buSzPct val="100000"/>
              <a:buAutoNum type="arabicPeriod" startAt="1"/>
              <a:defRPr sz="1800"/>
            </a:pPr>
            <a:r>
              <a:t>Организмнің тіршілігін, өсуін және дамуын қамтамасыз ету</a:t>
            </a:r>
            <a:r>
              <a:t>.</a:t>
            </a:r>
          </a:p>
          <a:p>
            <a:pPr marL="457200" indent="-457200">
              <a:spcBef>
                <a:spcPts val="1000"/>
              </a:spcBef>
              <a:defRPr sz="1800"/>
            </a:pPr>
          </a:p>
          <a:p>
            <a:pPr marL="457200" indent="-457200">
              <a:spcBef>
                <a:spcPts val="1000"/>
              </a:spcBef>
              <a:defRPr sz="1800"/>
            </a:pPr>
            <a:r>
              <a:t>Организмде түзілген э</a:t>
            </a:r>
            <a:r>
              <a:t>нергия</a:t>
            </a:r>
            <a:r>
              <a:t> жылу бірлігі </a:t>
            </a:r>
            <a:r>
              <a:t>– </a:t>
            </a:r>
            <a:r>
              <a:rPr b="1"/>
              <a:t>калория</a:t>
            </a:r>
            <a:r>
              <a:t> </a:t>
            </a:r>
            <a:r>
              <a:t>немесе</a:t>
            </a:r>
            <a:r>
              <a:t> к</a:t>
            </a:r>
            <a:r>
              <a:rPr b="1"/>
              <a:t>джоул</a:t>
            </a:r>
            <a:r>
              <a:rPr b="1"/>
              <a:t>ь</a:t>
            </a:r>
            <a:r>
              <a:t> (СИ</a:t>
            </a:r>
            <a:r>
              <a:t> жүйесі</a:t>
            </a:r>
            <a:r>
              <a:t>)</a:t>
            </a:r>
            <a:r>
              <a:t> түрінде көрсетіледі</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80" name="Таблица"/>
          <p:cNvGraphicFramePr/>
          <p:nvPr/>
        </p:nvGraphicFramePr>
        <p:xfrm>
          <a:off x="457200" y="1371600"/>
          <a:ext cx="8229600" cy="37338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743200"/>
                <a:gridCol w="2743200"/>
                <a:gridCol w="2743200"/>
              </a:tblGrid>
              <a:tr h="1314450">
                <a:tc gridSpan="3">
                  <a:txBody>
                    <a:bodyPr/>
                    <a:lstStyle/>
                    <a:p>
                      <a:pPr algn="ctr">
                        <a:spcBef>
                          <a:spcPts val="600"/>
                        </a:spcBef>
                        <a:defRPr sz="2800"/>
                      </a:pPr>
                      <a:r>
                        <a:t>Организмде тотыққандағы қоректік заттардың к</a:t>
                      </a:r>
                      <a:r>
                        <a:t>алори</a:t>
                      </a:r>
                      <a:r>
                        <a:t>ялық</a:t>
                      </a:r>
                      <a:r>
                        <a:t> коэффициент</a:t>
                      </a:r>
                      <a:r>
                        <a:t>і</a:t>
                      </a:r>
                    </a:p>
                  </a:txBody>
                  <a:tcPr marL="45720" marR="45720" marT="45720" marB="45720" anchor="t" anchorCtr="0" horzOverflow="overflow">
                    <a:lnL w="28575">
                      <a:solidFill>
                        <a:srgbClr val="000000"/>
                      </a:solidFill>
                    </a:lnL>
                    <a:lnR w="28575">
                      <a:solidFill>
                        <a:srgbClr val="000000"/>
                      </a:solidFill>
                    </a:lnR>
                    <a:lnT w="28575">
                      <a:solidFill>
                        <a:srgbClr val="000000"/>
                      </a:solidFill>
                    </a:lnT>
                    <a:lnB w="12700">
                      <a:solidFill>
                        <a:srgbClr val="000000"/>
                      </a:solidFill>
                    </a:lnB>
                    <a:noFill/>
                  </a:tcPr>
                </a:tc>
                <a:tc hMerge="1">
                  <a:tcPr/>
                </a:tc>
                <a:tc hMerge="1">
                  <a:tcPr/>
                </a:tc>
              </a:tr>
              <a:tr h="806450">
                <a:tc>
                  <a:txBody>
                    <a:bodyPr/>
                    <a:lstStyle/>
                    <a:p>
                      <a:pPr algn="ctr">
                        <a:spcBef>
                          <a:spcPts val="600"/>
                        </a:spcBef>
                        <a:defRPr sz="2800"/>
                      </a:pPr>
                      <a:r>
                        <a:t>1 г бел</a:t>
                      </a:r>
                      <a:r>
                        <a:t>ок</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600"/>
                        </a:spcBef>
                        <a:defRPr sz="1800"/>
                      </a:pPr>
                      <a:r>
                        <a:rPr sz="2800"/>
                        <a:t>4,1 ккал</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600"/>
                        </a:spcBef>
                        <a:defRPr sz="1800"/>
                      </a:pPr>
                      <a:r>
                        <a:rPr sz="2800"/>
                        <a:t>17,17 кДж</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806450">
                <a:tc>
                  <a:txBody>
                    <a:bodyPr/>
                    <a:lstStyle/>
                    <a:p>
                      <a:pPr algn="ctr">
                        <a:spcBef>
                          <a:spcPts val="600"/>
                        </a:spcBef>
                        <a:defRPr sz="1800"/>
                      </a:pPr>
                      <a:r>
                        <a:rPr sz="2800"/>
                        <a:t>1 г май</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600"/>
                        </a:spcBef>
                        <a:defRPr sz="1800"/>
                      </a:pPr>
                      <a:r>
                        <a:rPr sz="2800"/>
                        <a:t>9,3 ккал</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600"/>
                        </a:spcBef>
                        <a:defRPr sz="1800"/>
                      </a:pPr>
                      <a:r>
                        <a:rPr sz="2800"/>
                        <a:t>38,94 кДж</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806450">
                <a:tc>
                  <a:txBody>
                    <a:bodyPr/>
                    <a:lstStyle/>
                    <a:p>
                      <a:pPr algn="ctr">
                        <a:spcBef>
                          <a:spcPts val="600"/>
                        </a:spcBef>
                        <a:defRPr sz="1800"/>
                      </a:pPr>
                      <a:r>
                        <a:rPr sz="2800"/>
                        <a:t>1 г көмірсу</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28575">
                      <a:solidFill>
                        <a:srgbClr val="000000"/>
                      </a:solidFill>
                    </a:lnB>
                    <a:noFill/>
                  </a:tcPr>
                </a:tc>
                <a:tc>
                  <a:txBody>
                    <a:bodyPr/>
                    <a:lstStyle/>
                    <a:p>
                      <a:pPr algn="ctr">
                        <a:spcBef>
                          <a:spcPts val="600"/>
                        </a:spcBef>
                        <a:defRPr sz="1800"/>
                      </a:pPr>
                      <a:r>
                        <a:rPr sz="2800"/>
                        <a:t>4,1 ккал</a:t>
                      </a:r>
                    </a:p>
                  </a:txBody>
                  <a:tcPr marL="45720" marR="45720" marT="45720" marB="45720" anchor="t" anchorCtr="0" horzOverflow="overflow">
                    <a:lnL w="12700">
                      <a:solidFill>
                        <a:srgbClr val="000000"/>
                      </a:solidFill>
                    </a:lnL>
                    <a:lnR w="12700">
                      <a:solidFill>
                        <a:srgbClr val="000000"/>
                      </a:solidFill>
                    </a:lnR>
                    <a:lnT w="12700">
                      <a:solidFill>
                        <a:srgbClr val="000000"/>
                      </a:solidFill>
                    </a:lnT>
                    <a:lnB w="28575">
                      <a:solidFill>
                        <a:srgbClr val="000000"/>
                      </a:solidFill>
                    </a:lnB>
                    <a:noFill/>
                  </a:tcPr>
                </a:tc>
                <a:tc>
                  <a:txBody>
                    <a:bodyPr/>
                    <a:lstStyle/>
                    <a:p>
                      <a:pPr algn="ctr">
                        <a:spcBef>
                          <a:spcPts val="600"/>
                        </a:spcBef>
                        <a:defRPr sz="1800"/>
                      </a:pPr>
                      <a:r>
                        <a:rPr sz="2800"/>
                        <a:t>17,17 кДж</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28575">
                      <a:solidFill>
                        <a:srgbClr val="000000"/>
                      </a:solidFill>
                    </a:lnB>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Негізгі алмасу."/>
          <p:cNvSpPr txBox="1"/>
          <p:nvPr/>
        </p:nvSpPr>
        <p:spPr>
          <a:xfrm>
            <a:off x="960119" y="228600"/>
            <a:ext cx="7452362" cy="3484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spcBef>
                <a:spcPts val="1000"/>
              </a:spcBef>
              <a:defRPr b="1" sz="1800"/>
            </a:pPr>
            <a:r>
              <a:t>Негізгі алмасу</a:t>
            </a:r>
            <a:r>
              <a:t>. </a:t>
            </a:r>
          </a:p>
        </p:txBody>
      </p:sp>
      <p:sp>
        <p:nvSpPr>
          <p:cNvPr id="83" name="Негізгі алмасу – тіршілікке қажетті ең төменгі энергия алмасуы. Негізгі алмасуды стандартты жағдайларда анықтайды:…"/>
          <p:cNvSpPr txBox="1"/>
          <p:nvPr/>
        </p:nvSpPr>
        <p:spPr>
          <a:xfrm>
            <a:off x="274319" y="914400"/>
            <a:ext cx="8442962" cy="223349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spcBef>
                <a:spcPts val="1300"/>
              </a:spcBef>
              <a:defRPr sz="2200"/>
            </a:pPr>
            <a:r>
              <a:t>Негізгі алмасу</a:t>
            </a:r>
            <a:r>
              <a:t> – </a:t>
            </a:r>
            <a:r>
              <a:t>тіршілікке қажетті ең төменгі энергия алмасуы</a:t>
            </a:r>
            <a:r>
              <a:t>. </a:t>
            </a:r>
            <a:r>
              <a:t>Негізгі алмасуды стандартты жағдайларда анықтайды</a:t>
            </a:r>
            <a:r>
              <a:t>: </a:t>
            </a:r>
          </a:p>
          <a:p>
            <a:pPr marL="457200" indent="-457200">
              <a:spcBef>
                <a:spcPts val="1300"/>
              </a:spcBef>
              <a:buSzPct val="100000"/>
              <a:buAutoNum type="arabicPeriod" startAt="1"/>
              <a:defRPr sz="2200"/>
            </a:pPr>
            <a:r>
              <a:t>аш қарында, ас қабылдаған соң</a:t>
            </a:r>
            <a:r>
              <a:t> 12-14 </a:t>
            </a:r>
            <a:r>
              <a:t>сағаттан кейін</a:t>
            </a:r>
            <a:r>
              <a:t>.</a:t>
            </a:r>
          </a:p>
          <a:p>
            <a:pPr marL="457200" indent="-457200">
              <a:spcBef>
                <a:spcPts val="1300"/>
              </a:spcBef>
              <a:buSzPct val="100000"/>
              <a:buAutoNum type="arabicPeriod" startAt="1"/>
              <a:defRPr sz="2200"/>
            </a:pPr>
            <a:r>
              <a:t>дене еттері босаңсыған, толық тыныштық күйде</a:t>
            </a:r>
            <a:r>
              <a:t>.</a:t>
            </a:r>
          </a:p>
          <a:p>
            <a:pPr marL="457200" indent="-457200">
              <a:spcBef>
                <a:spcPts val="1300"/>
              </a:spcBef>
              <a:buSzPct val="100000"/>
              <a:buAutoNum type="arabicPeriod" startAt="1"/>
              <a:defRPr sz="2200"/>
            </a:pPr>
            <a:r>
              <a:t>комфортты температурада</a:t>
            </a:r>
            <a:r>
              <a:t> – 18-22</a:t>
            </a:r>
            <a:r>
              <a:rPr baseline="30000"/>
              <a:t>о</a:t>
            </a:r>
            <a:r>
              <a:t>С</a:t>
            </a:r>
          </a:p>
        </p:txBody>
      </p:sp>
      <p:sp>
        <p:nvSpPr>
          <p:cNvPr id="84" name="Ересек адам үшін негізгі алмасудың орташа мәні 1 ккал/кг/сағ тең.…"/>
          <p:cNvSpPr txBox="1"/>
          <p:nvPr/>
        </p:nvSpPr>
        <p:spPr>
          <a:xfrm>
            <a:off x="274319" y="4267200"/>
            <a:ext cx="8519162" cy="173565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300"/>
              </a:spcBef>
              <a:defRPr sz="2200"/>
            </a:pPr>
            <a:r>
              <a:t>Ересек адам үшін негізгі алмасудың орташа мәні </a:t>
            </a:r>
            <a:r>
              <a:t>1 ккал/кг/</a:t>
            </a:r>
            <a:r>
              <a:t>сағ тең.</a:t>
            </a:r>
          </a:p>
          <a:p>
            <a:pPr>
              <a:spcBef>
                <a:spcPts val="1300"/>
              </a:spcBef>
              <a:defRPr sz="2200"/>
            </a:pPr>
            <a:r>
              <a:t>Салмағы </a:t>
            </a:r>
            <a:r>
              <a:t>70 кг, </a:t>
            </a:r>
            <a:r>
              <a:t>бойы</a:t>
            </a:r>
            <a:r>
              <a:t> 165-170, </a:t>
            </a:r>
            <a:r>
              <a:t>жасы</a:t>
            </a:r>
            <a:r>
              <a:t> 35-16 </a:t>
            </a:r>
            <a:r>
              <a:t>ересек ер адам үшін негізгі алмасудың мәні</a:t>
            </a:r>
            <a:r>
              <a:t> = 1700 ккал/</a:t>
            </a:r>
            <a:r>
              <a:t>тәул</a:t>
            </a:r>
          </a:p>
          <a:p>
            <a:pPr>
              <a:spcBef>
                <a:spcPts val="1300"/>
              </a:spcBef>
              <a:defRPr sz="2200"/>
            </a:pPr>
            <a:r>
              <a:t>Әйелдер үшін</a:t>
            </a:r>
            <a:r>
              <a:t> = 1500 ккал/</a:t>
            </a:r>
            <a:r>
              <a:t>тәул</a:t>
            </a:r>
          </a:p>
        </p:txBody>
      </p:sp>
    </p:spTree>
  </p:cSld>
  <p:clrMapOvr>
    <a:masterClrMapping/>
  </p:clrMapOvr>
  <mc:AlternateContent xmlns:mc="http://schemas.openxmlformats.org/markup-compatibility/2006">
    <mc:Choice xmlns:p14="http://schemas.microsoft.com/office/powerpoint/2010/main" Requires="p14">
      <p:transition spd="slow" advClick="1" p14:dur="1200">
        <p:strips dir="rd"/>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Оформление по умолчанию">
  <a:themeElements>
    <a:clrScheme name="Оформление по умолчанию">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Оформление по умолчанию">
      <a:majorFont>
        <a:latin typeface="Helvetica"/>
        <a:ea typeface="Helvetica"/>
        <a:cs typeface="Helvetica"/>
      </a:majorFont>
      <a:minorFont>
        <a:latin typeface="Helvetica Neue"/>
        <a:ea typeface="Helvetica Neue"/>
        <a:cs typeface="Helvetica Neue"/>
      </a:minorFont>
    </a:fontScheme>
    <a:fmtScheme name="Оформление по умолчанию">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Оформление по умолчанию">
  <a:themeElements>
    <a:clrScheme name="Оформление по умолчанию">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Оформление по умолчанию">
      <a:majorFont>
        <a:latin typeface="Helvetica"/>
        <a:ea typeface="Helvetica"/>
        <a:cs typeface="Helvetica"/>
      </a:majorFont>
      <a:minorFont>
        <a:latin typeface="Helvetica Neue"/>
        <a:ea typeface="Helvetica Neue"/>
        <a:cs typeface="Helvetica Neue"/>
      </a:minorFont>
    </a:fontScheme>
    <a:fmtScheme name="Оформление по умолчанию">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