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88EB-928A-495A-81A6-E8168885E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2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260350"/>
            <a:ext cx="8507413" cy="58324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4400" i="1" dirty="0" smtClean="0">
                <a:latin typeface="Times New Roman" pitchFamily="18" charset="0"/>
              </a:rPr>
              <a:t>Тақырыбы</a:t>
            </a:r>
            <a:r>
              <a:rPr lang="kk-KZ" altLang="ru-RU" sz="4400" i="1" dirty="0" smtClean="0">
                <a:latin typeface="Times New Roman" pitchFamily="18" charset="0"/>
              </a:rPr>
              <a:t>:</a:t>
            </a:r>
            <a:r>
              <a:rPr lang="kk-KZ" altLang="ru-RU" sz="4400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kk-KZ" altLang="ru-RU" sz="4400" b="1" i="1" dirty="0" smtClean="0">
                <a:solidFill>
                  <a:schemeClr val="tx1"/>
                </a:solidFill>
                <a:latin typeface="Times New Roman" pitchFamily="18" charset="0"/>
              </a:rPr>
              <a:t>Биологиялық мембраналар.</a:t>
            </a:r>
            <a:r>
              <a:rPr lang="kk-KZ" altLang="ru-RU" sz="4400" b="1" dirty="0" smtClean="0">
                <a:solidFill>
                  <a:schemeClr val="tx1"/>
                </a:solidFill>
              </a:rPr>
              <a:t> </a:t>
            </a:r>
            <a:endParaRPr lang="kk-KZ" alt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k-KZ" alt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k-KZ" alt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Жумагельдина П.Н.</a:t>
            </a:r>
            <a:endParaRPr lang="ru-RU" altLang="ru-RU" sz="4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568952" cy="1728192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sz="5400" i="1" dirty="0" smtClean="0">
                <a:solidFill>
                  <a:schemeClr val="tx1"/>
                </a:solidFill>
                <a:latin typeface="Times New Roman" pitchFamily="18" charset="0"/>
              </a:rPr>
              <a:t>Мембраналық липидтер </a:t>
            </a:r>
            <a:br>
              <a:rPr lang="kk-KZ" sz="54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5400" i="1" dirty="0" smtClean="0">
                <a:solidFill>
                  <a:schemeClr val="tx1"/>
                </a:solidFill>
                <a:latin typeface="Times New Roman" pitchFamily="18" charset="0"/>
              </a:rPr>
              <a:t>3 негізгі топқа бөлінеді:</a:t>
            </a:r>
            <a:r>
              <a:rPr lang="kk-KZ" sz="4000" dirty="0" smtClean="0"/>
              <a:t> </a:t>
            </a:r>
            <a:endParaRPr lang="ru-RU" sz="4000" dirty="0" smtClean="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971550" y="2657475"/>
            <a:ext cx="6553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kk-KZ" altLang="ru-RU" sz="5400">
                <a:effectLst/>
              </a:rPr>
              <a:t> фосфолипидтер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kk-KZ" altLang="ru-RU" sz="5400">
                <a:effectLst/>
              </a:rPr>
              <a:t> гликолипидтер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kk-KZ" altLang="ru-RU" sz="5400">
                <a:effectLst/>
              </a:rPr>
              <a:t> стероидтар</a:t>
            </a:r>
            <a:r>
              <a:rPr lang="ru-RU" altLang="ru-RU" sz="540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7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</a:rPr>
              <a:t>Фосфолипид</a:t>
            </a:r>
            <a:r>
              <a:rPr lang="ru-RU" dirty="0" smtClean="0"/>
              <a:t> </a:t>
            </a:r>
            <a:endParaRPr lang="ru-RU" sz="2400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288" y="1268413"/>
            <a:ext cx="8229600" cy="4525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Құрамы:</a:t>
            </a:r>
          </a:p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Полярлы (гидрофильді) - (басы және денесі);</a:t>
            </a:r>
          </a:p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Полярлы емес (гидрофобты) - (құйрықшалары)</a:t>
            </a:r>
            <a:r>
              <a:rPr lang="en-US" altLang="ru-RU" sz="3600" smtClean="0">
                <a:solidFill>
                  <a:schemeClr val="tx1"/>
                </a:solidFill>
                <a:latin typeface="Times New Roman" pitchFamily="18" charset="0"/>
              </a:rPr>
              <a:t>          </a:t>
            </a:r>
            <a:endParaRPr lang="ru-RU" altLang="ru-RU" sz="36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413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smtClean="0">
                <a:solidFill>
                  <a:schemeClr val="tx1"/>
                </a:solidFill>
                <a:latin typeface="Times New Roman" pitchFamily="18" charset="0"/>
              </a:rPr>
              <a:t>Химиялық құрамы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125538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Басы – азотты 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</a:rPr>
              <a:t>(этаноламин, холин) 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және азотты емес 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</a:rPr>
              <a:t>(серин, инозин, треонин) 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негіздерінен құралған. Ортофосфорлы қышқылдардың әсерінен  басы денесімен байланысады.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Денесі глицериннен немесе сфингозиннен </a:t>
            </a:r>
            <a:r>
              <a:rPr lang="en-US" altLang="ru-RU" sz="320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қанықпаған аминспиртінен</a:t>
            </a:r>
            <a:r>
              <a:rPr lang="en-US" altLang="ru-RU" sz="32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 тұрады</a:t>
            </a:r>
            <a:r>
              <a:rPr lang="kk-KZ" altLang="ru-RU" sz="3200" b="1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</a:rPr>
              <a:t>Құйрықшалары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kk-KZ" altLang="ru-RU" sz="3200" smtClean="0">
                <a:solidFill>
                  <a:schemeClr val="tx1"/>
                </a:solidFill>
                <a:latin typeface="Times New Roman" pitchFamily="18" charset="0"/>
              </a:rPr>
              <a:t>полярсыз май қышқылдарының СН тізбегінен тұрады.   </a:t>
            </a:r>
            <a:endParaRPr lang="ru-RU" altLang="ru-RU" sz="3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grpSp>
        <p:nvGrpSpPr>
          <p:cNvPr id="21507" name="Группа 1"/>
          <p:cNvGrpSpPr>
            <a:grpSpLocks/>
          </p:cNvGrpSpPr>
          <p:nvPr/>
        </p:nvGrpSpPr>
        <p:grpSpPr bwMode="auto">
          <a:xfrm>
            <a:off x="323850" y="333375"/>
            <a:ext cx="8351838" cy="5759450"/>
            <a:chOff x="250825" y="333375"/>
            <a:chExt cx="8424863" cy="5256213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33375"/>
              <a:ext cx="8424863" cy="525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Rectangle 4"/>
            <p:cNvSpPr>
              <a:spLocks noChangeArrowheads="1"/>
            </p:cNvSpPr>
            <p:nvPr/>
          </p:nvSpPr>
          <p:spPr bwMode="auto">
            <a:xfrm>
              <a:off x="468313" y="476250"/>
              <a:ext cx="1800225" cy="649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kk-KZ" altLang="ru-RU" sz="2400" b="1">
                  <a:effectLst/>
                  <a:latin typeface="Arial" pitchFamily="34" charset="0"/>
                </a:rPr>
                <a:t>Бастары</a:t>
              </a:r>
              <a:endParaRPr lang="ru-RU" altLang="ru-RU" sz="2400" b="1">
                <a:effectLst/>
                <a:latin typeface="Arial" pitchFamily="34" charset="0"/>
              </a:endParaRPr>
            </a:p>
          </p:txBody>
        </p:sp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348914" y="740104"/>
              <a:ext cx="1995598" cy="93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kk-KZ" altLang="ru-RU" sz="2400" b="1">
                  <a:effectLst/>
                  <a:latin typeface="Arial" pitchFamily="34" charset="0"/>
                </a:rPr>
                <a:t>Глицерин</a:t>
              </a:r>
              <a:endParaRPr lang="ru-RU" altLang="ru-RU" sz="2400" b="1">
                <a:effectLst/>
                <a:latin typeface="Arial" pitchFamily="34" charset="0"/>
              </a:endParaRPr>
            </a:p>
          </p:txBody>
        </p:sp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4500563" y="692150"/>
              <a:ext cx="3743325" cy="865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kk-KZ" altLang="ru-RU" sz="2400" b="1">
                  <a:effectLst/>
                  <a:latin typeface="Arial" pitchFamily="34" charset="0"/>
                </a:rPr>
                <a:t>Май қышқылды </a:t>
              </a:r>
            </a:p>
            <a:p>
              <a:pPr algn="ctr" eaLnBrk="1" hangingPunct="1"/>
              <a:r>
                <a:rPr lang="kk-KZ" altLang="ru-RU" sz="2400" b="1">
                  <a:effectLst/>
                  <a:latin typeface="Arial" pitchFamily="34" charset="0"/>
                </a:rPr>
                <a:t>құйрықшалар</a:t>
              </a:r>
              <a:endParaRPr lang="ru-RU" altLang="ru-RU" sz="2400" b="1"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2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2089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00338" y="0"/>
            <a:ext cx="455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>
              <a:effectLst/>
              <a:latin typeface="Arial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71550" y="65088"/>
            <a:ext cx="6408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3200" b="1">
                <a:effectLst/>
                <a:latin typeface="Arial" pitchFamily="34" charset="0"/>
              </a:rPr>
              <a:t>Екі қабатты фосфолипидтер</a:t>
            </a:r>
            <a:endParaRPr lang="ru-RU" altLang="ru-RU" sz="3200" b="1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   Су ерітіндісінде  липидтер   </a:t>
            </a: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мицелла,</a:t>
            </a: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 ал   мембранада – гидрофилді саңылаулар түзейді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600200" y="2209800"/>
          <a:ext cx="69326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3" imgW="0" imgH="0" progId="Paint.Picture">
                  <p:embed/>
                </p:oleObj>
              </mc:Choice>
              <mc:Fallback>
                <p:oleObj name="Точечный рисунок" r:id="rId3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693261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80200" y="4149725"/>
            <a:ext cx="17081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025" y="3502025"/>
            <a:ext cx="1584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b="1" dirty="0">
                <a:solidFill>
                  <a:srgbClr val="C00000"/>
                </a:solidFill>
                <a:cs typeface="Arial" charset="0"/>
              </a:rPr>
              <a:t>Мицелла құрылысы</a:t>
            </a:r>
            <a:endParaRPr lang="ru-RU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4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78581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Мембраналық липидтер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3" descr="217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8" b="34361"/>
          <a:stretch>
            <a:fillRect/>
          </a:stretch>
        </p:blipFill>
        <p:spPr bwMode="auto">
          <a:xfrm>
            <a:off x="500063" y="1428750"/>
            <a:ext cx="835818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9930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58888" y="1412875"/>
            <a:ext cx="252095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3600">
                <a:effectLst/>
                <a:latin typeface="Arial" pitchFamily="34" charset="0"/>
              </a:rPr>
              <a:t>Бастары</a:t>
            </a:r>
            <a:endParaRPr lang="ru-RU" altLang="ru-RU" sz="3600"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651500" y="692150"/>
            <a:ext cx="16573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2800" b="1">
                <a:effectLst/>
                <a:latin typeface="Arial" pitchFamily="34" charset="0"/>
              </a:rPr>
              <a:t>СУ</a:t>
            </a:r>
            <a:endParaRPr lang="ru-RU" altLang="ru-RU" sz="2800" b="1"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71550" y="3789363"/>
            <a:ext cx="27368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effectLst/>
                <a:latin typeface="Arial" pitchFamily="34" charset="0"/>
              </a:rPr>
              <a:t>Құйрықшалары</a:t>
            </a:r>
            <a:endParaRPr lang="ru-RU" altLang="ru-RU" sz="2400" b="1">
              <a:effectLst/>
              <a:latin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51500" y="5300663"/>
            <a:ext cx="18732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2800" b="1">
                <a:effectLst/>
                <a:latin typeface="Arial" pitchFamily="34" charset="0"/>
              </a:rPr>
              <a:t>СУ</a:t>
            </a:r>
            <a:endParaRPr lang="ru-RU" altLang="ru-RU" sz="2800" b="1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</a:rPr>
              <a:t>Биологиялық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</a:rPr>
              <a:t>мембрананың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</a:rPr>
              <a:t>моделі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1357313"/>
            <a:ext cx="8785225" cy="55006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1931 жылы  Н.Девсон және  Р.Даниелли </a:t>
            </a:r>
          </a:p>
          <a:p>
            <a:pPr algn="ctr" eaLnBrk="1" hangingPunct="1">
              <a:buFontTx/>
              <a:buNone/>
            </a:pPr>
            <a:r>
              <a:rPr lang="ru-RU" altLang="ru-RU" sz="3600" b="1" i="1" u="sng" smtClean="0">
                <a:solidFill>
                  <a:schemeClr val="tx1"/>
                </a:solidFill>
                <a:latin typeface="Times New Roman" pitchFamily="18" charset="0"/>
              </a:rPr>
              <a:t>сэндвич (бутерброд) </a:t>
            </a:r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</a:rPr>
              <a:t>моделін </a:t>
            </a:r>
          </a:p>
          <a:p>
            <a:pPr algn="ctr" eaLnBrk="1" hangingPunct="1">
              <a:buFontTx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ұсынды.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449638"/>
            <a:ext cx="4718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13" y="3267075"/>
            <a:ext cx="357187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cs typeface="Arial" charset="0"/>
              </a:rPr>
              <a:t> </a:t>
            </a:r>
            <a:r>
              <a:rPr lang="ru-RU" sz="2800" b="1" dirty="0" err="1">
                <a:cs typeface="Arial" charset="0"/>
              </a:rPr>
              <a:t>Биомембраның</a:t>
            </a:r>
            <a:r>
              <a:rPr lang="ru-RU" sz="2800" dirty="0">
                <a:cs typeface="Arial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cs typeface="Arial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Бутерброд </a:t>
            </a:r>
            <a:r>
              <a:rPr lang="ru-RU" sz="2800" b="1" dirty="0" err="1">
                <a:solidFill>
                  <a:srgbClr val="FF0000"/>
                </a:solidFill>
                <a:cs typeface="Arial" charset="0"/>
              </a:rPr>
              <a:t>моделі</a:t>
            </a: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» :</a:t>
            </a:r>
            <a:br>
              <a:rPr lang="ru-RU" sz="2800" b="1" dirty="0">
                <a:solidFill>
                  <a:srgbClr val="FF0000"/>
                </a:solidFill>
                <a:cs typeface="Arial" charset="0"/>
              </a:rPr>
            </a:br>
            <a:r>
              <a:rPr lang="ru-RU" sz="2800" dirty="0">
                <a:cs typeface="Arial" charset="0"/>
              </a:rPr>
              <a:t>1 – </a:t>
            </a:r>
            <a:r>
              <a:rPr lang="ru-RU" sz="2800" dirty="0" err="1">
                <a:cs typeface="Arial" charset="0"/>
              </a:rPr>
              <a:t>ақуыздар</a:t>
            </a:r>
            <a:r>
              <a:rPr lang="ru-RU" sz="2800" dirty="0">
                <a:cs typeface="Arial" charset="0"/>
              </a:rPr>
              <a:t> (</a:t>
            </a:r>
            <a:r>
              <a:rPr lang="ru-RU" sz="2800" dirty="0" err="1">
                <a:cs typeface="Arial" charset="0"/>
              </a:rPr>
              <a:t>белоктар</a:t>
            </a:r>
            <a:r>
              <a:rPr lang="ru-RU" sz="2800" dirty="0">
                <a:cs typeface="Arial" charset="0"/>
              </a:rPr>
              <a:t>),</a:t>
            </a:r>
            <a:br>
              <a:rPr lang="ru-RU" sz="2800" dirty="0">
                <a:cs typeface="Arial" charset="0"/>
              </a:rPr>
            </a:br>
            <a:r>
              <a:rPr lang="ru-RU" sz="2800" dirty="0">
                <a:cs typeface="Arial" charset="0"/>
              </a:rPr>
              <a:t>2- </a:t>
            </a:r>
            <a:r>
              <a:rPr lang="ru-RU" sz="2800" dirty="0" err="1">
                <a:cs typeface="Arial" charset="0"/>
              </a:rPr>
              <a:t>бимолекулалық</a:t>
            </a:r>
            <a:r>
              <a:rPr lang="ru-RU" sz="2800" dirty="0">
                <a:cs typeface="Arial" charset="0"/>
              </a:rPr>
              <a:t> </a:t>
            </a:r>
            <a:r>
              <a:rPr lang="kk-KZ" sz="2800" dirty="0">
                <a:cs typeface="Arial" charset="0"/>
              </a:rPr>
              <a:t>фосфолипидтердің моноқабаты </a:t>
            </a:r>
            <a:endParaRPr lang="ru-RU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188" y="260350"/>
            <a:ext cx="79930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kk-KZ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kk-KZ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kk-KZ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kk-KZ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kk-KZ" altLang="zh-CN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1982 жылы ұсынылған </a:t>
            </a:r>
            <a:r>
              <a:rPr lang="kk-KZ" altLang="zh-CN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Синджер мен Никольсонның сұйықтық – мозаикалық моделі</a:t>
            </a:r>
            <a:r>
              <a:rPr lang="kk-KZ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k-KZ" altLang="zh-CN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кеңірек тараған.</a:t>
            </a:r>
            <a:r>
              <a:rPr lang="kk-KZ" altLang="zh-CN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k-KZ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kk-KZ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k-KZ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Мембрананың сұйық мозаикалық моделінің негізіне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r>
              <a:rPr lang="kk-KZ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липидтік биқабатты мембрана алынған.</a:t>
            </a:r>
            <a:r>
              <a:rPr lang="kk-KZ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kk-KZ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36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06413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sz="4000" i="1" dirty="0" smtClean="0">
                <a:solidFill>
                  <a:schemeClr val="tx1"/>
                </a:solidFill>
              </a:rPr>
              <a:t>Биологиялық мембраналар:</a:t>
            </a:r>
            <a:endParaRPr lang="ru-RU" sz="4000" i="1" dirty="0" smtClean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468313" y="1557338"/>
            <a:ext cx="8569325" cy="48974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kk-K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Жасушаны сыртқы қоршаған ортадан шектейді және сыртқы ортаның кері әсерінен қорғайды</a:t>
            </a:r>
          </a:p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kk-K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 мен оны қоршаған ортаның арасындағы зат алмасуды басқарады</a:t>
            </a:r>
          </a:p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kk-K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Электрлік потенциалдардың пайда болуына ықпал етеді</a:t>
            </a:r>
          </a:p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r>
              <a:rPr lang="kk-K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Митохондриядағы АТФ энергиясын синтездеуге қатынасады</a:t>
            </a:r>
          </a:p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kk-K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>
              <a:effectLst/>
              <a:latin typeface="Arial" pitchFamily="34" charset="0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20713"/>
            <a:ext cx="72707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313" y="1150938"/>
          <a:ext cx="8386762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Точечный рисунок" r:id="rId3" imgW="6249272" imgH="3486637" progId="Paint.Picture">
                  <p:embed/>
                </p:oleObj>
              </mc:Choice>
              <mc:Fallback>
                <p:oleObj name="Точечный рисунок" r:id="rId3" imgW="6249272" imgH="3486637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50938"/>
                        <a:ext cx="8386762" cy="46783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2" descr="217"/>
          <p:cNvPicPr>
            <a:picLocks noGrp="1"/>
          </p:cNvPicPr>
          <p:nvPr>
            <p:ph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850900"/>
            <a:ext cx="3790950" cy="5727700"/>
          </a:xfrm>
        </p:spPr>
      </p:pic>
      <p:sp>
        <p:nvSpPr>
          <p:cNvPr id="4" name="TextBox 3"/>
          <p:cNvSpPr txBox="1"/>
          <p:nvPr/>
        </p:nvSpPr>
        <p:spPr>
          <a:xfrm>
            <a:off x="1331913" y="0"/>
            <a:ext cx="6072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err="1">
                <a:cs typeface="Arial" charset="0"/>
              </a:rPr>
              <a:t>Мембраналы</a:t>
            </a:r>
            <a:r>
              <a:rPr lang="kk-KZ" sz="3200" dirty="0">
                <a:cs typeface="Arial" charset="0"/>
              </a:rPr>
              <a:t>қ ақуыздар</a:t>
            </a:r>
            <a:endParaRPr lang="ru-RU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5473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446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9850"/>
            <a:ext cx="39243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kk-KZ" sz="3600" dirty="0" smtClean="0">
                <a:latin typeface="Times New Roman" pitchFamily="18" charset="0"/>
              </a:rPr>
              <a:t>Температура  өзгергенде кезде фазалық ауысулар орын алады: қыздырылған кезде липидтердің балқуы, ал суытқанда, керісінше де кристалдануы жүреді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02587" cy="143986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i="1" u="sng" dirty="0" smtClean="0">
                <a:solidFill>
                  <a:schemeClr val="tx1"/>
                </a:solidFill>
              </a:rPr>
              <a:t>Биологиялық мембрананың түрлері:</a:t>
            </a:r>
            <a:r>
              <a:rPr lang="kk-KZ" sz="4000" dirty="0" smtClean="0"/>
              <a:t> </a:t>
            </a:r>
            <a:endParaRPr lang="ru-RU" sz="40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2127250"/>
            <a:ext cx="8229600" cy="3565525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ru-RU" altLang="ru-RU" sz="4400" i="1" smtClean="0">
                <a:solidFill>
                  <a:schemeClr val="tx1"/>
                </a:solidFill>
              </a:rPr>
              <a:t> Плазмолемма</a:t>
            </a:r>
            <a:r>
              <a:rPr lang="ru-RU" altLang="ru-RU" sz="4400" smtClean="0">
                <a:solidFill>
                  <a:schemeClr val="tx1"/>
                </a:solidFill>
              </a:rPr>
              <a:t> </a:t>
            </a:r>
            <a:r>
              <a:rPr lang="en-US" altLang="ru-RU" sz="4400" smtClean="0">
                <a:solidFill>
                  <a:schemeClr val="tx1"/>
                </a:solidFill>
              </a:rPr>
              <a:t>(</a:t>
            </a:r>
            <a:r>
              <a:rPr lang="ru-RU" altLang="ru-RU" sz="4400" smtClean="0">
                <a:solidFill>
                  <a:schemeClr val="tx1"/>
                </a:solidFill>
              </a:rPr>
              <a:t>жасушаны</a:t>
            </a:r>
            <a:r>
              <a:rPr lang="kk-KZ" altLang="ru-RU" sz="4400" smtClean="0">
                <a:solidFill>
                  <a:schemeClr val="tx1"/>
                </a:solidFill>
              </a:rPr>
              <a:t>ң сыртқы қабаты</a:t>
            </a:r>
            <a:r>
              <a:rPr lang="en-US" altLang="ru-RU" sz="4400" smtClean="0">
                <a:solidFill>
                  <a:schemeClr val="tx1"/>
                </a:solidFill>
              </a:rPr>
              <a:t>)</a:t>
            </a:r>
            <a:r>
              <a:rPr lang="ru-RU" altLang="ru-RU" sz="44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kk-KZ" altLang="ru-RU" sz="4400" smtClean="0">
                <a:solidFill>
                  <a:schemeClr val="tx1"/>
                </a:solidFill>
              </a:rPr>
              <a:t> Жасушаішілік мембраналар 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Ø"/>
            </a:pPr>
            <a:r>
              <a:rPr lang="kk-KZ" altLang="ru-RU" sz="4400" smtClean="0">
                <a:solidFill>
                  <a:schemeClr val="tx1"/>
                </a:solidFill>
              </a:rPr>
              <a:t> Базальды мембрана </a:t>
            </a:r>
            <a:endParaRPr lang="ru-RU" altLang="ru-RU" sz="4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829550" cy="106203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Плазмалық мембрананың құрылымы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Содержимое 3" descr="217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0"/>
          <a:stretch>
            <a:fillRect/>
          </a:stretch>
        </p:blipFill>
        <p:spPr>
          <a:xfrm>
            <a:off x="642938" y="1643063"/>
            <a:ext cx="7858125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-26988"/>
            <a:ext cx="7772400" cy="1368426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600" b="1" i="1" dirty="0">
                <a:effectLst/>
                <a:ea typeface="+mj-ea"/>
                <a:cs typeface="+mj-cs"/>
              </a:rPr>
              <a:t>Мембрана негізінен үш маңызды қызмет атқарады</a:t>
            </a:r>
            <a:endParaRPr lang="ru-RU" sz="3600" b="1" i="1" dirty="0">
              <a:effectLst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425" y="1773238"/>
            <a:ext cx="3241675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kk-KZ" sz="3200" b="1" dirty="0">
                <a:solidFill>
                  <a:srgbClr val="FF0000"/>
                </a:solidFill>
                <a:effectLst/>
                <a:cs typeface="Times New Roman" pitchFamily="18" charset="0"/>
              </a:rPr>
              <a:t>Матрицалық</a:t>
            </a:r>
            <a:endParaRPr lang="ru-RU" sz="3200" b="1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28975" y="1768475"/>
            <a:ext cx="33131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kk-KZ" altLang="ru-RU" sz="3200" b="1">
                <a:solidFill>
                  <a:srgbClr val="FF0000"/>
                </a:solidFill>
                <a:effectLst/>
                <a:cs typeface="Times New Roman" pitchFamily="18" charset="0"/>
              </a:rPr>
              <a:t>Барьерлік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kk-KZ" altLang="ru-RU" sz="3200" b="1">
                <a:solidFill>
                  <a:srgbClr val="FF0000"/>
                </a:solidFill>
                <a:effectLst/>
                <a:cs typeface="Times New Roman" pitchFamily="18" charset="0"/>
              </a:rPr>
              <a:t>(кедергілік)</a:t>
            </a:r>
            <a:endParaRPr lang="ru-RU" altLang="ru-RU" sz="3200" b="1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800225" y="1358900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098925" y="1346200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3" y="2708275"/>
            <a:ext cx="33115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kk-KZ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kk-KZ" altLang="zh-CN" sz="3200" b="1" dirty="0">
                <a:effectLst/>
                <a:cs typeface="Times New Roman" pitchFamily="18" charset="0"/>
              </a:rPr>
              <a:t>әртүрлі қызмет атқарушы ақуыздарды ұстап тұрушы</a:t>
            </a:r>
            <a:r>
              <a:rPr lang="ru-RU" altLang="zh-CN" sz="3200" b="1" dirty="0">
                <a:effectLst/>
                <a:cs typeface="Times New Roman" pitchFamily="18" charset="0"/>
              </a:rPr>
              <a:t> </a:t>
            </a:r>
            <a:r>
              <a:rPr lang="kk-KZ" altLang="zh-CN" sz="3200" b="1" dirty="0">
                <a:effectLst/>
                <a:cs typeface="Times New Roman" pitchFamily="18" charset="0"/>
              </a:rPr>
              <a:t>және </a:t>
            </a:r>
            <a:r>
              <a:rPr lang="kk-KZ" sz="3200" b="1" dirty="0">
                <a:effectLst/>
                <a:cs typeface="Times New Roman" pitchFamily="18" charset="0"/>
              </a:rPr>
              <a:t>өзара орналасуын, қалпын сақтайды</a:t>
            </a:r>
            <a:endParaRPr lang="ru-RU" sz="3200" b="1" dirty="0">
              <a:effectLst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22725" y="2955925"/>
            <a:ext cx="28082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kk-KZ" altLang="ru-RU" sz="2400" b="1">
                <a:effectLst/>
                <a:cs typeface="Times New Roman" pitchFamily="18" charset="0"/>
              </a:rPr>
              <a:t>Жасушалар мен жеке бөліктерге керексіз бөлшектердің еніп кетуінен қорғайды</a:t>
            </a:r>
            <a:r>
              <a:rPr lang="ru-RU" altLang="zh-CN" sz="2400" b="1">
                <a:effectLst/>
                <a:cs typeface="Times New Roman" pitchFamily="18" charset="0"/>
              </a:rPr>
              <a:t> </a:t>
            </a:r>
            <a:endParaRPr lang="ru-RU" altLang="ru-RU" sz="2400" b="1">
              <a:effectLst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4438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56325" y="26130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17913" y="5043488"/>
            <a:ext cx="4716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2800" i="1">
                <a:solidFill>
                  <a:schemeClr val="tx2"/>
                </a:solidFill>
                <a:effectLst/>
                <a:cs typeface="Times New Roman" pitchFamily="18" charset="0"/>
              </a:rPr>
              <a:t>Мысалы, улы зат ішкен кезде.</a:t>
            </a:r>
            <a:endParaRPr lang="ru-RU" altLang="ru-RU" sz="2800" i="1">
              <a:solidFill>
                <a:schemeClr val="tx2"/>
              </a:solidFill>
              <a:effectLst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5976938" y="1520825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6372225" y="2192338"/>
            <a:ext cx="2771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kk-KZ" altLang="ru-RU" sz="3000" b="1">
                <a:solidFill>
                  <a:srgbClr val="FF0000"/>
                </a:solidFill>
                <a:effectLst/>
              </a:rPr>
              <a:t>Механикалық </a:t>
            </a:r>
            <a:endParaRPr lang="ru-RU" altLang="ru-RU" sz="3000" b="1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00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3374"/>
            <a:ext cx="9036496" cy="6191969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Мембраналардың қалыңдығы 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бірнеше </a:t>
            </a:r>
            <a:r>
              <a:rPr lang="kk-KZ" sz="3600" i="1" dirty="0" smtClean="0">
                <a:solidFill>
                  <a:schemeClr val="tx1"/>
                </a:solidFill>
                <a:latin typeface="Times New Roman" pitchFamily="18" charset="0"/>
              </a:rPr>
              <a:t>нм</a:t>
            </a:r>
            <a:br>
              <a:rPr lang="kk-KZ" sz="36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6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</a:rPr>
              <a:t>(5-10 </a:t>
            </a:r>
            <a:r>
              <a:rPr lang="ru-RU" sz="3600" i="1" dirty="0" err="1" smtClean="0">
                <a:solidFill>
                  <a:schemeClr val="tx1"/>
                </a:solidFill>
                <a:latin typeface="Times New Roman" pitchFamily="18" charset="0"/>
              </a:rPr>
              <a:t>нм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kk-KZ" sz="36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шамасында; 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Мембрананың липидтік қабатының тұтқырлығы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30-100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мПа*с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,  өсімдік майының тұтқырлығына шамалас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  Беттік керілуі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0,03-1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мН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м 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(судың беттік керілуінен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2-3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  <a:t> дәрежедей кіші)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ембрананың құрылысы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457200" y="1500188"/>
            <a:ext cx="8229600" cy="495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Фосфолипидтердің екі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қабаты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Липид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гидрофилды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гидрофобты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құйрықшаны түзейді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Билипидты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қабатына ақуыз  молекулалары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гликопротеидтер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көмірсулар батырылған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501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244" y="404664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err="1" smtClean="0"/>
              <a:t>Құрылымы</a:t>
            </a:r>
            <a:r>
              <a:rPr lang="ru-RU" i="1" dirty="0" smtClean="0"/>
              <a:t>:</a:t>
            </a:r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4038600" y="2209800"/>
            <a:ext cx="6858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4419600" y="2819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1862" name="Freeform 6"/>
          <p:cNvSpPr>
            <a:spLocks/>
          </p:cNvSpPr>
          <p:nvPr/>
        </p:nvSpPr>
        <p:spPr bwMode="auto">
          <a:xfrm>
            <a:off x="4419600" y="3581400"/>
            <a:ext cx="1219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336"/>
              </a:cxn>
              <a:cxn ang="0">
                <a:pos x="336" y="528"/>
              </a:cxn>
              <a:cxn ang="0">
                <a:pos x="576" y="624"/>
              </a:cxn>
              <a:cxn ang="0">
                <a:pos x="768" y="816"/>
              </a:cxn>
            </a:cxnLst>
            <a:rect l="0" t="0" r="r" b="b"/>
            <a:pathLst>
              <a:path w="768" h="816">
                <a:moveTo>
                  <a:pt x="0" y="0"/>
                </a:moveTo>
                <a:cubicBezTo>
                  <a:pt x="92" y="124"/>
                  <a:pt x="184" y="248"/>
                  <a:pt x="240" y="336"/>
                </a:cubicBezTo>
                <a:cubicBezTo>
                  <a:pt x="296" y="424"/>
                  <a:pt x="280" y="480"/>
                  <a:pt x="336" y="528"/>
                </a:cubicBezTo>
                <a:cubicBezTo>
                  <a:pt x="392" y="576"/>
                  <a:pt x="504" y="576"/>
                  <a:pt x="576" y="624"/>
                </a:cubicBezTo>
                <a:cubicBezTo>
                  <a:pt x="648" y="672"/>
                  <a:pt x="736" y="784"/>
                  <a:pt x="768" y="8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1863" name="Freeform 7"/>
          <p:cNvSpPr>
            <a:spLocks/>
          </p:cNvSpPr>
          <p:nvPr/>
        </p:nvSpPr>
        <p:spPr bwMode="auto">
          <a:xfrm>
            <a:off x="3492500" y="3573463"/>
            <a:ext cx="914400" cy="14478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384" y="240"/>
              </a:cxn>
              <a:cxn ang="0">
                <a:pos x="288" y="624"/>
              </a:cxn>
              <a:cxn ang="0">
                <a:pos x="48" y="816"/>
              </a:cxn>
              <a:cxn ang="0">
                <a:pos x="0" y="912"/>
              </a:cxn>
            </a:cxnLst>
            <a:rect l="0" t="0" r="r" b="b"/>
            <a:pathLst>
              <a:path w="576" h="912">
                <a:moveTo>
                  <a:pt x="576" y="0"/>
                </a:moveTo>
                <a:cubicBezTo>
                  <a:pt x="504" y="68"/>
                  <a:pt x="432" y="136"/>
                  <a:pt x="384" y="240"/>
                </a:cubicBezTo>
                <a:cubicBezTo>
                  <a:pt x="336" y="344"/>
                  <a:pt x="344" y="528"/>
                  <a:pt x="288" y="624"/>
                </a:cubicBezTo>
                <a:cubicBezTo>
                  <a:pt x="232" y="720"/>
                  <a:pt x="96" y="768"/>
                  <a:pt x="48" y="816"/>
                </a:cubicBezTo>
                <a:cubicBezTo>
                  <a:pt x="0" y="864"/>
                  <a:pt x="0" y="888"/>
                  <a:pt x="0" y="91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803525" y="2246313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effectLst/>
              <a:latin typeface="Arial" pitchFamily="34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098925" y="5980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effectLst/>
              <a:latin typeface="Arial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819400" y="23415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altLang="ru-RU" b="1">
                <a:effectLst/>
                <a:latin typeface="Arial" pitchFamily="34" charset="0"/>
              </a:rPr>
              <a:t>Басы</a:t>
            </a:r>
            <a:endParaRPr lang="ru-RU" altLang="ru-RU" b="1">
              <a:effectLst/>
              <a:latin typeface="Arial" pitchFamily="34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314700" y="2859088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Arial" pitchFamily="34" charset="0"/>
              </a:rPr>
              <a:t>Денесі (мойны)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1571625" y="4191000"/>
            <a:ext cx="256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altLang="ru-RU" b="1">
                <a:effectLst/>
                <a:latin typeface="Arial" pitchFamily="34" charset="0"/>
              </a:rPr>
              <a:t>құйрықшалары</a:t>
            </a:r>
            <a:endParaRPr lang="ru-RU" altLang="ru-RU" b="1">
              <a:effectLst/>
              <a:latin typeface="Arial" pitchFamily="34" charset="0"/>
            </a:endParaRP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6629400" y="2514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843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</a:rPr>
              <a:t>Мембрананың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</a:rPr>
              <a:t>химиялық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</a:rPr>
              <a:t>құрамы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8313" y="1628775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липидтер;</a:t>
            </a:r>
          </a:p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ақуыздар;</a:t>
            </a:r>
          </a:p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көмірсулар;</a:t>
            </a:r>
          </a:p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гликопротеидтер (көмірсулардың ақуыздармен байланысы);</a:t>
            </a:r>
          </a:p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органикалық заттар .</a:t>
            </a:r>
          </a:p>
        </p:txBody>
      </p:sp>
    </p:spTree>
    <p:extLst>
      <p:ext uri="{BB962C8B-B14F-4D97-AF65-F5344CB8AC3E}">
        <p14:creationId xmlns:p14="http://schemas.microsoft.com/office/powerpoint/2010/main" val="26455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Изображение Paintbrush</vt:lpstr>
      <vt:lpstr>Точечный рисунок</vt:lpstr>
      <vt:lpstr>Презентация PowerPoint</vt:lpstr>
      <vt:lpstr>Биологиялық мембраналар:</vt:lpstr>
      <vt:lpstr>Биологиялық мембрананың түрлері: </vt:lpstr>
      <vt:lpstr>Плазмалық мембрананың құрылымы</vt:lpstr>
      <vt:lpstr>Презентация PowerPoint</vt:lpstr>
      <vt:lpstr>Мембраналардың қалыңдығы  бірнеше нм  (5-10 нм) шамасында;  Мембрананың липидтік қабатының тұтқырлығы 30-100мПа*с,  өсімдік майының тұтқырлығына шамалас    Беттік керілуі 0,03-1мН/м  (судың беттік керілуінен 2-3 дәрежедей кіші) </vt:lpstr>
      <vt:lpstr>Мембрананың құрылысы</vt:lpstr>
      <vt:lpstr>Құрылымы:</vt:lpstr>
      <vt:lpstr>Мембрананың химиялық құрамы:</vt:lpstr>
      <vt:lpstr>Мембраналық липидтер  3 негізгі топқа бөлінеді: </vt:lpstr>
      <vt:lpstr>Фосфолипид </vt:lpstr>
      <vt:lpstr>Химиялық құрамы</vt:lpstr>
      <vt:lpstr>Презентация PowerPoint</vt:lpstr>
      <vt:lpstr>Презентация PowerPoint</vt:lpstr>
      <vt:lpstr>Презентация PowerPoint</vt:lpstr>
      <vt:lpstr>Мембраналық липидтер</vt:lpstr>
      <vt:lpstr>Презентация PowerPoint</vt:lpstr>
      <vt:lpstr>Биологиялық мембрананың моделі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Бекзат</dc:creator>
  <cp:lastModifiedBy>Бекзат</cp:lastModifiedBy>
  <cp:revision>1</cp:revision>
  <dcterms:created xsi:type="dcterms:W3CDTF">2020-03-14T17:47:23Z</dcterms:created>
  <dcterms:modified xsi:type="dcterms:W3CDTF">2020-03-14T17:49:10Z</dcterms:modified>
</cp:coreProperties>
</file>