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130D-623B-4A8D-BB40-D1817B82F09E}" type="datetimeFigureOut">
              <a:rPr lang="ru-RU" smtClean="0"/>
              <a:t>15.03.2020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C766B9B4-DF50-4D4C-81B0-4151E04E4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730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130D-623B-4A8D-BB40-D1817B82F09E}" type="datetimeFigureOut">
              <a:rPr lang="ru-RU" smtClean="0"/>
              <a:t>15.03.2020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C766B9B4-DF50-4D4C-81B0-4151E04E4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8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130D-623B-4A8D-BB40-D1817B82F09E}" type="datetimeFigureOut">
              <a:rPr lang="ru-RU" smtClean="0"/>
              <a:t>15.03.2020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C766B9B4-DF50-4D4C-81B0-4151E04E4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212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130D-623B-4A8D-BB40-D1817B82F09E}" type="datetimeFigureOut">
              <a:rPr lang="ru-RU" smtClean="0"/>
              <a:t>15.03.2020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766B9B4-DF50-4D4C-81B0-4151E04E45D3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0310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130D-623B-4A8D-BB40-D1817B82F09E}" type="datetimeFigureOut">
              <a:rPr lang="ru-RU" smtClean="0"/>
              <a:t>15.03.2020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766B9B4-DF50-4D4C-81B0-4151E04E4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521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130D-623B-4A8D-BB40-D1817B82F09E}" type="datetimeFigureOut">
              <a:rPr lang="ru-RU" smtClean="0"/>
              <a:t>15.03.2020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B9B4-DF50-4D4C-81B0-4151E04E4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94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130D-623B-4A8D-BB40-D1817B82F09E}" type="datetimeFigureOut">
              <a:rPr lang="ru-RU" smtClean="0"/>
              <a:t>15.03.2020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B9B4-DF50-4D4C-81B0-4151E04E4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775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130D-623B-4A8D-BB40-D1817B82F09E}" type="datetimeFigureOut">
              <a:rPr lang="ru-RU" smtClean="0"/>
              <a:t>15.03.2020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B9B4-DF50-4D4C-81B0-4151E04E4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5254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5FF6130D-623B-4A8D-BB40-D1817B82F09E}" type="datetimeFigureOut">
              <a:rPr lang="ru-RU" smtClean="0"/>
              <a:t>15.03.2020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C766B9B4-DF50-4D4C-81B0-4151E04E4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431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130D-623B-4A8D-BB40-D1817B82F09E}" type="datetimeFigureOut">
              <a:rPr lang="ru-RU" smtClean="0"/>
              <a:t>15.03.2020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B9B4-DF50-4D4C-81B0-4151E04E4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688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130D-623B-4A8D-BB40-D1817B82F09E}" type="datetimeFigureOut">
              <a:rPr lang="ru-RU" smtClean="0"/>
              <a:t>15.03.2020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C766B9B4-DF50-4D4C-81B0-4151E04E4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663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130D-623B-4A8D-BB40-D1817B82F09E}" type="datetimeFigureOut">
              <a:rPr lang="ru-RU" smtClean="0"/>
              <a:t>15.03.2020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B9B4-DF50-4D4C-81B0-4151E04E4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423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130D-623B-4A8D-BB40-D1817B82F09E}" type="datetimeFigureOut">
              <a:rPr lang="ru-RU" smtClean="0"/>
              <a:t>15.03.2020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B9B4-DF50-4D4C-81B0-4151E04E4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985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130D-623B-4A8D-BB40-D1817B82F09E}" type="datetimeFigureOut">
              <a:rPr lang="ru-RU" smtClean="0"/>
              <a:t>15.03.2020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B9B4-DF50-4D4C-81B0-4151E04E4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84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130D-623B-4A8D-BB40-D1817B82F09E}" type="datetimeFigureOut">
              <a:rPr lang="ru-RU" smtClean="0"/>
              <a:t>15.03.2020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B9B4-DF50-4D4C-81B0-4151E04E4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894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130D-623B-4A8D-BB40-D1817B82F09E}" type="datetimeFigureOut">
              <a:rPr lang="ru-RU" smtClean="0"/>
              <a:t>15.03.2020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B9B4-DF50-4D4C-81B0-4151E04E4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48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130D-623B-4A8D-BB40-D1817B82F09E}" type="datetimeFigureOut">
              <a:rPr lang="ru-RU" smtClean="0"/>
              <a:t>15.03.2020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6B9B4-DF50-4D4C-81B0-4151E04E4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30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6130D-623B-4A8D-BB40-D1817B82F09E}" type="datetimeFigureOut">
              <a:rPr lang="ru-RU" smtClean="0"/>
              <a:t>15.03.2020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6B9B4-DF50-4D4C-81B0-4151E04E4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556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9.jpg" /><Relationship Id="rId4" Type="http://schemas.openxmlformats.org/officeDocument/2006/relationships/image" Target="../media/image8.jpg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sz="4800" dirty="0"/>
              <a:t>Абай Құнанбайұлының өмірі мен шығармашылығы.</a:t>
            </a: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3103402" y="347730"/>
            <a:ext cx="6647974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300" b="1"/>
              <a:t>«Семей</a:t>
            </a:r>
            <a:r>
              <a:rPr lang="kk-KZ" sz="2300" b="1" dirty="0"/>
              <a:t>» </a:t>
            </a:r>
            <a:r>
              <a:rPr lang="kk-KZ" sz="2300" b="1"/>
              <a:t>Медициналық колледжі </a:t>
            </a:r>
            <a:r>
              <a:rPr lang="kk-KZ" sz="2300" b="1" dirty="0"/>
              <a:t>мекемесі»</a:t>
            </a:r>
            <a:endParaRPr lang="ru-RU" sz="23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06852" y="6046482"/>
            <a:ext cx="29081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/>
              <a:t>Семей қаласы 2020ж.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657120528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1087" y="5093902"/>
            <a:ext cx="10809200" cy="1486436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     </a:t>
            </a:r>
            <a:r>
              <a:rPr lang="ru-RU" sz="2400" dirty="0" err="1">
                <a:solidFill>
                  <a:schemeClr val="bg1"/>
                </a:solidFill>
              </a:rPr>
              <a:t>Абайды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таныту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арқылы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біз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Қазақстанды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әлемге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таны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тамыз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қазақ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халқын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танытамыз</a:t>
            </a:r>
            <a:r>
              <a:rPr lang="ru-RU" sz="2400" dirty="0">
                <a:solidFill>
                  <a:schemeClr val="bg1"/>
                </a:solidFill>
              </a:rPr>
              <a:t>. Абай </a:t>
            </a:r>
            <a:r>
              <a:rPr lang="ru-RU" sz="2400" dirty="0" err="1">
                <a:solidFill>
                  <a:schemeClr val="bg1"/>
                </a:solidFill>
              </a:rPr>
              <a:t>әрқашан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біздің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ұлттық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ұранымыз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болуы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тиіс</a:t>
            </a:r>
            <a:r>
              <a:rPr lang="ru-RU" sz="2400" dirty="0">
                <a:solidFill>
                  <a:schemeClr val="bg1"/>
                </a:solidFill>
              </a:rPr>
              <a:t>. 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                                                                     Н.Ә. Назарбаев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3902"/>
            <a:ext cx="10493829" cy="4860000"/>
          </a:xfrm>
        </p:spPr>
      </p:pic>
    </p:spTree>
    <p:extLst>
      <p:ext uri="{BB962C8B-B14F-4D97-AF65-F5344CB8AC3E}">
        <p14:creationId xmlns:p14="http://schemas.microsoft.com/office/powerpoint/2010/main" val="277232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4778" y="3264199"/>
            <a:ext cx="9613861" cy="1080938"/>
          </a:xfrm>
        </p:spPr>
        <p:txBody>
          <a:bodyPr>
            <a:normAutofit/>
          </a:bodyPr>
          <a:lstStyle/>
          <a:p>
            <a:r>
              <a:rPr lang="kk-KZ" sz="6000" dirty="0">
                <a:solidFill>
                  <a:schemeClr val="bg1"/>
                </a:solidFill>
              </a:rPr>
              <a:t>Назарларыңызға рақмет!!!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1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18" y="804292"/>
            <a:ext cx="2427153" cy="2969217"/>
          </a:xfrm>
        </p:spPr>
      </p:pic>
      <p:sp>
        <p:nvSpPr>
          <p:cNvPr id="5" name="Овал 4"/>
          <p:cNvSpPr/>
          <p:nvPr/>
        </p:nvSpPr>
        <p:spPr>
          <a:xfrm>
            <a:off x="4533363" y="3477297"/>
            <a:ext cx="2498502" cy="1249249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dirty="0"/>
              <a:t>Абай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116688" y="804293"/>
            <a:ext cx="68788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/>
              <a:t>Абай 23 тамыз 1845 жылы қазіргі Семей қаласы</a:t>
            </a:r>
          </a:p>
          <a:p>
            <a:r>
              <a:rPr lang="kk-KZ" dirty="0"/>
              <a:t>Шыңғыс тауларында Қарқаралының аға сұлтаны Құнанбайдың </a:t>
            </a:r>
          </a:p>
          <a:p>
            <a:r>
              <a:rPr lang="kk-KZ" dirty="0"/>
              <a:t>Төрт әйелінің бірі, екінші әйелі </a:t>
            </a:r>
            <a:r>
              <a:rPr lang="kk-KZ" i="1" dirty="0"/>
              <a:t>Ұлжаннан</a:t>
            </a:r>
            <a:r>
              <a:rPr lang="kk-KZ" dirty="0"/>
              <a:t> туған. </a:t>
            </a:r>
            <a:endParaRPr lang="ru-RU" dirty="0"/>
          </a:p>
        </p:txBody>
      </p:sp>
      <p:cxnSp>
        <p:nvCxnSpPr>
          <p:cNvPr id="9" name="Прямая со стрелкой 8"/>
          <p:cNvCxnSpPr>
            <a:stCxn id="5" idx="0"/>
          </p:cNvCxnSpPr>
          <p:nvPr/>
        </p:nvCxnSpPr>
        <p:spPr>
          <a:xfrm flipV="1">
            <a:off x="5782614" y="2807594"/>
            <a:ext cx="0" cy="6697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" idx="7"/>
          </p:cNvCxnSpPr>
          <p:nvPr/>
        </p:nvCxnSpPr>
        <p:spPr>
          <a:xfrm flipV="1">
            <a:off x="6665968" y="3039414"/>
            <a:ext cx="481807" cy="6208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5" idx="5"/>
          </p:cNvCxnSpPr>
          <p:nvPr/>
        </p:nvCxnSpPr>
        <p:spPr>
          <a:xfrm>
            <a:off x="6665968" y="4543598"/>
            <a:ext cx="571959" cy="46628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5" idx="6"/>
          </p:cNvCxnSpPr>
          <p:nvPr/>
        </p:nvCxnSpPr>
        <p:spPr>
          <a:xfrm flipV="1">
            <a:off x="7031865" y="4101921"/>
            <a:ext cx="746974" cy="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5" idx="1"/>
          </p:cNvCxnSpPr>
          <p:nvPr/>
        </p:nvCxnSpPr>
        <p:spPr>
          <a:xfrm flipH="1" flipV="1">
            <a:off x="4417453" y="3142445"/>
            <a:ext cx="481807" cy="51780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5" idx="2"/>
          </p:cNvCxnSpPr>
          <p:nvPr/>
        </p:nvCxnSpPr>
        <p:spPr>
          <a:xfrm flipH="1" flipV="1">
            <a:off x="3850783" y="4101921"/>
            <a:ext cx="682580" cy="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5" idx="3"/>
          </p:cNvCxnSpPr>
          <p:nvPr/>
        </p:nvCxnSpPr>
        <p:spPr>
          <a:xfrm flipH="1">
            <a:off x="4417453" y="4543598"/>
            <a:ext cx="481807" cy="53146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5" idx="4"/>
          </p:cNvCxnSpPr>
          <p:nvPr/>
        </p:nvCxnSpPr>
        <p:spPr>
          <a:xfrm>
            <a:off x="5782614" y="4726546"/>
            <a:ext cx="0" cy="68337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372886" y="2330210"/>
            <a:ext cx="8194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>
                <a:solidFill>
                  <a:schemeClr val="bg1"/>
                </a:solidFill>
              </a:rPr>
              <a:t>Ақын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765593" y="2633910"/>
            <a:ext cx="127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>
                <a:solidFill>
                  <a:schemeClr val="bg1"/>
                </a:solidFill>
              </a:rPr>
              <a:t>Кемеңгер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890564" y="3909529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>
                <a:solidFill>
                  <a:schemeClr val="bg1"/>
                </a:solidFill>
              </a:rPr>
              <a:t>Ойшыл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237927" y="4985275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>
                <a:solidFill>
                  <a:schemeClr val="bg1"/>
                </a:solidFill>
              </a:rPr>
              <a:t>Ағартушы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333611" y="5473523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>
                <a:solidFill>
                  <a:schemeClr val="bg1"/>
                </a:solidFill>
              </a:rPr>
              <a:t>Сазгер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551020" y="5169941"/>
            <a:ext cx="1503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>
                <a:solidFill>
                  <a:schemeClr val="bg1"/>
                </a:solidFill>
              </a:rPr>
              <a:t>Аудармашы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169188" y="2736941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>
                <a:solidFill>
                  <a:schemeClr val="bg1"/>
                </a:solidFill>
              </a:rPr>
              <a:t>Ұлт жыршысы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998774" y="3909529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>
                <a:solidFill>
                  <a:schemeClr val="bg1"/>
                </a:solidFill>
              </a:rPr>
              <a:t>Дана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199339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/>
              <a:t>Қысқаша өмірбаяны.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0" y="2040228"/>
            <a:ext cx="9613861" cy="4721179"/>
          </a:xfrm>
        </p:spPr>
        <p:txBody>
          <a:bodyPr>
            <a:no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Тобықты </a:t>
            </a:r>
            <a:r>
              <a:rPr lang="ru-RU" sz="1600" dirty="0" err="1">
                <a:solidFill>
                  <a:schemeClr val="bg1"/>
                </a:solidFill>
              </a:rPr>
              <a:t>руының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отбасында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дүниеге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келген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  <a:r>
              <a:rPr lang="ru-RU" sz="1600" dirty="0" err="1">
                <a:solidFill>
                  <a:schemeClr val="bg1"/>
                </a:solidFill>
              </a:rPr>
              <a:t>Шын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есімі</a:t>
            </a:r>
            <a:r>
              <a:rPr lang="ru-RU" sz="1600" dirty="0">
                <a:solidFill>
                  <a:schemeClr val="bg1"/>
                </a:solidFill>
              </a:rPr>
              <a:t> – </a:t>
            </a:r>
            <a:r>
              <a:rPr lang="ru-RU" sz="1600" dirty="0" err="1">
                <a:solidFill>
                  <a:schemeClr val="bg1"/>
                </a:solidFill>
              </a:rPr>
              <a:t>Ибраһим</a:t>
            </a:r>
            <a:r>
              <a:rPr lang="ru-RU" sz="1600" dirty="0">
                <a:solidFill>
                  <a:schemeClr val="bg1"/>
                </a:solidFill>
              </a:rPr>
              <a:t>. «Абай» </a:t>
            </a:r>
            <a:r>
              <a:rPr lang="ru-RU" sz="1600" dirty="0" err="1">
                <a:solidFill>
                  <a:schemeClr val="bg1"/>
                </a:solidFill>
              </a:rPr>
              <a:t>деген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атты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оның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анасы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Ұлжан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қойған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</a:p>
          <a:p>
            <a:r>
              <a:rPr lang="ru-RU" sz="1600" dirty="0" err="1">
                <a:solidFill>
                  <a:schemeClr val="bg1"/>
                </a:solidFill>
              </a:rPr>
              <a:t>Ибраһимнің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әкесінде</a:t>
            </a:r>
            <a:r>
              <a:rPr lang="ru-RU" sz="1600" dirty="0">
                <a:solidFill>
                  <a:schemeClr val="bg1"/>
                </a:solidFill>
              </a:rPr>
              <a:t> (</a:t>
            </a:r>
            <a:r>
              <a:rPr lang="ru-RU" sz="1600" dirty="0" err="1">
                <a:solidFill>
                  <a:schemeClr val="bg1"/>
                </a:solidFill>
              </a:rPr>
              <a:t>Құнанбайда</a:t>
            </a:r>
            <a:r>
              <a:rPr lang="ru-RU" sz="1600" dirty="0">
                <a:solidFill>
                  <a:schemeClr val="bg1"/>
                </a:solidFill>
              </a:rPr>
              <a:t>) 4 </a:t>
            </a:r>
            <a:r>
              <a:rPr lang="ru-RU" sz="1600" dirty="0" err="1">
                <a:solidFill>
                  <a:schemeClr val="bg1"/>
                </a:solidFill>
              </a:rPr>
              <a:t>әйел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болған</a:t>
            </a:r>
            <a:r>
              <a:rPr lang="ru-RU" sz="1600" dirty="0">
                <a:solidFill>
                  <a:schemeClr val="bg1"/>
                </a:solidFill>
              </a:rPr>
              <a:t>. Ал, </a:t>
            </a:r>
            <a:r>
              <a:rPr lang="ru-RU" sz="1600" dirty="0" err="1">
                <a:solidFill>
                  <a:schemeClr val="bg1"/>
                </a:solidFill>
              </a:rPr>
              <a:t>ақынның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өзінде</a:t>
            </a:r>
            <a:r>
              <a:rPr lang="ru-RU" sz="1600" dirty="0">
                <a:solidFill>
                  <a:schemeClr val="bg1"/>
                </a:solidFill>
              </a:rPr>
              <a:t> 3 </a:t>
            </a:r>
            <a:r>
              <a:rPr lang="ru-RU" sz="1600" dirty="0" err="1">
                <a:solidFill>
                  <a:schemeClr val="bg1"/>
                </a:solidFill>
              </a:rPr>
              <a:t>әйелден</a:t>
            </a:r>
            <a:r>
              <a:rPr lang="ru-RU" sz="1600" dirty="0">
                <a:solidFill>
                  <a:schemeClr val="bg1"/>
                </a:solidFill>
              </a:rPr>
              <a:t> 20 </a:t>
            </a:r>
            <a:r>
              <a:rPr lang="ru-RU" sz="1600" dirty="0" err="1">
                <a:solidFill>
                  <a:schemeClr val="bg1"/>
                </a:solidFill>
              </a:rPr>
              <a:t>баласы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болды</a:t>
            </a:r>
            <a:r>
              <a:rPr lang="ru-RU" sz="1600" dirty="0">
                <a:solidFill>
                  <a:schemeClr val="bg1"/>
                </a:solidFill>
              </a:rPr>
              <a:t>. Оны </a:t>
            </a:r>
            <a:r>
              <a:rPr lang="ru-RU" sz="1600" dirty="0" err="1">
                <a:solidFill>
                  <a:schemeClr val="bg1"/>
                </a:solidFill>
              </a:rPr>
              <a:t>сөз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өнеріне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ерте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баулыған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адам</a:t>
            </a:r>
            <a:r>
              <a:rPr lang="ru-RU" sz="1600" dirty="0">
                <a:solidFill>
                  <a:schemeClr val="bg1"/>
                </a:solidFill>
              </a:rPr>
              <a:t> – ​​</a:t>
            </a:r>
            <a:r>
              <a:rPr lang="ru-RU" sz="1600" dirty="0" err="1">
                <a:solidFill>
                  <a:schemeClr val="bg1"/>
                </a:solidFill>
              </a:rPr>
              <a:t>әжесі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Зере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  <a:r>
              <a:rPr lang="ru-RU" sz="1600" dirty="0" err="1">
                <a:solidFill>
                  <a:schemeClr val="bg1"/>
                </a:solidFill>
              </a:rPr>
              <a:t>Ол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немересінде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білімге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деген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сүйіспеншілік</a:t>
            </a:r>
            <a:r>
              <a:rPr lang="ru-RU" sz="1600" dirty="0">
                <a:solidFill>
                  <a:schemeClr val="bg1"/>
                </a:solidFill>
              </a:rPr>
              <a:t> пен </a:t>
            </a:r>
            <a:r>
              <a:rPr lang="ru-RU" sz="1600" dirty="0" err="1">
                <a:solidFill>
                  <a:schemeClr val="bg1"/>
                </a:solidFill>
              </a:rPr>
              <a:t>құштарлықты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оята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алды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  <a:r>
              <a:rPr lang="ru-RU" sz="1600" dirty="0" err="1">
                <a:solidFill>
                  <a:schemeClr val="bg1"/>
                </a:solidFill>
              </a:rPr>
              <a:t>Зере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ауызша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баяндаудың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керемет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шебері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болған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және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ертегі</a:t>
            </a:r>
            <a:r>
              <a:rPr lang="ru-RU" sz="1600" dirty="0">
                <a:solidFill>
                  <a:schemeClr val="bg1"/>
                </a:solidFill>
              </a:rPr>
              <a:t> мен </a:t>
            </a:r>
            <a:r>
              <a:rPr lang="ru-RU" sz="1600" dirty="0" err="1">
                <a:solidFill>
                  <a:schemeClr val="bg1"/>
                </a:solidFill>
              </a:rPr>
              <a:t>әңгімені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қызықты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айта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білген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  <a:r>
              <a:rPr lang="ru-RU" sz="1600" dirty="0" err="1">
                <a:solidFill>
                  <a:schemeClr val="bg1"/>
                </a:solidFill>
              </a:rPr>
              <a:t>Сондықтан</a:t>
            </a:r>
            <a:r>
              <a:rPr lang="ru-RU" sz="1600" dirty="0">
                <a:solidFill>
                  <a:schemeClr val="bg1"/>
                </a:solidFill>
              </a:rPr>
              <a:t>, Абай </a:t>
            </a:r>
            <a:r>
              <a:rPr lang="ru-RU" sz="1600" dirty="0" err="1">
                <a:solidFill>
                  <a:schemeClr val="bg1"/>
                </a:solidFill>
              </a:rPr>
              <a:t>әжесін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қатты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жақсы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көретін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  <a:r>
              <a:rPr lang="ru-RU" sz="1600" dirty="0" err="1">
                <a:solidFill>
                  <a:schemeClr val="bg1"/>
                </a:solidFill>
              </a:rPr>
              <a:t>Көптеген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шығарма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жазғанына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қарамастан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көзі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тірісінде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газеттің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беттерінде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бірнеше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өлеңі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ғана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жарияланды</a:t>
            </a:r>
            <a:r>
              <a:rPr lang="ru-RU" sz="1600" dirty="0">
                <a:solidFill>
                  <a:schemeClr val="bg1"/>
                </a:solidFill>
              </a:rPr>
              <a:t>. Тек </a:t>
            </a:r>
            <a:r>
              <a:rPr lang="ru-RU" sz="1600" dirty="0" err="1">
                <a:solidFill>
                  <a:schemeClr val="bg1"/>
                </a:solidFill>
              </a:rPr>
              <a:t>қайтыс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болғаннан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кейін</a:t>
            </a:r>
            <a:r>
              <a:rPr lang="ru-RU" sz="1600" dirty="0">
                <a:solidFill>
                  <a:schemeClr val="bg1"/>
                </a:solidFill>
              </a:rPr>
              <a:t> бес </a:t>
            </a:r>
            <a:r>
              <a:rPr lang="ru-RU" sz="1600" dirty="0" err="1">
                <a:solidFill>
                  <a:schemeClr val="bg1"/>
                </a:solidFill>
              </a:rPr>
              <a:t>жыл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өткен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соң</a:t>
            </a:r>
            <a:r>
              <a:rPr lang="ru-RU" sz="1600" dirty="0">
                <a:solidFill>
                  <a:schemeClr val="bg1"/>
                </a:solidFill>
              </a:rPr>
              <a:t>, «</a:t>
            </a:r>
            <a:r>
              <a:rPr lang="ru-RU" sz="1600" dirty="0" err="1">
                <a:solidFill>
                  <a:schemeClr val="bg1"/>
                </a:solidFill>
              </a:rPr>
              <a:t>Қазақ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ақыны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Ибраһим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Құнанбайұлының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өлеңдері</a:t>
            </a:r>
            <a:r>
              <a:rPr lang="ru-RU" sz="1600" dirty="0">
                <a:solidFill>
                  <a:schemeClr val="bg1"/>
                </a:solidFill>
              </a:rPr>
              <a:t>» </a:t>
            </a:r>
            <a:r>
              <a:rPr lang="ru-RU" sz="1600" dirty="0" err="1">
                <a:solidFill>
                  <a:schemeClr val="bg1"/>
                </a:solidFill>
              </a:rPr>
              <a:t>атты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шығармалар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жинағы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жарық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көрді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  <a:r>
              <a:rPr lang="ru-RU" sz="1600" dirty="0" err="1">
                <a:solidFill>
                  <a:schemeClr val="bg1"/>
                </a:solidFill>
              </a:rPr>
              <a:t>Ол</a:t>
            </a:r>
            <a:r>
              <a:rPr lang="ru-RU" sz="1600" dirty="0">
                <a:solidFill>
                  <a:schemeClr val="bg1"/>
                </a:solidFill>
              </a:rPr>
              <a:t> 170-ке </a:t>
            </a:r>
            <a:r>
              <a:rPr lang="ru-RU" sz="1600" dirty="0" err="1">
                <a:solidFill>
                  <a:schemeClr val="bg1"/>
                </a:solidFill>
              </a:rPr>
              <a:t>жуық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өлеңнің</a:t>
            </a:r>
            <a:r>
              <a:rPr lang="ru-RU" sz="1600" dirty="0">
                <a:solidFill>
                  <a:schemeClr val="bg1"/>
                </a:solidFill>
              </a:rPr>
              <a:t> авторы. </a:t>
            </a:r>
            <a:r>
              <a:rPr lang="ru-RU" sz="1600" dirty="0" err="1">
                <a:solidFill>
                  <a:schemeClr val="bg1"/>
                </a:solidFill>
              </a:rPr>
              <a:t>Сонымен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қатар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орыстың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ұлы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ақындарының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шығармаларын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қазақ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тіліне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аударған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  <a:r>
              <a:rPr lang="ru-RU" sz="1600" dirty="0" err="1">
                <a:solidFill>
                  <a:schemeClr val="bg1"/>
                </a:solidFill>
              </a:rPr>
              <a:t>Ең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маңызды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өлеңдерін</a:t>
            </a:r>
            <a:r>
              <a:rPr lang="ru-RU" sz="1600" dirty="0">
                <a:solidFill>
                  <a:schemeClr val="bg1"/>
                </a:solidFill>
              </a:rPr>
              <a:t> 40 </a:t>
            </a:r>
            <a:r>
              <a:rPr lang="ru-RU" sz="1600" dirty="0" err="1">
                <a:solidFill>
                  <a:schemeClr val="bg1"/>
                </a:solidFill>
              </a:rPr>
              <a:t>жасында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жаза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бастады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</a:p>
          <a:p>
            <a:r>
              <a:rPr lang="ru-RU" sz="1600" dirty="0">
                <a:solidFill>
                  <a:schemeClr val="bg1"/>
                </a:solidFill>
              </a:rPr>
              <a:t>Абай </a:t>
            </a:r>
            <a:r>
              <a:rPr lang="ru-RU" sz="1600" dirty="0" err="1">
                <a:solidFill>
                  <a:schemeClr val="bg1"/>
                </a:solidFill>
              </a:rPr>
              <a:t>Құнанбаев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қазақ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әдебиетіне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бұрын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белгісіз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жаңа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поэтикалық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формаларды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енгізді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  <a:r>
              <a:rPr lang="ru-RU" sz="1600" dirty="0" err="1">
                <a:solidFill>
                  <a:schemeClr val="bg1"/>
                </a:solidFill>
              </a:rPr>
              <a:t>Қазақ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тілін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меңгерудің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негізгі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қағидаларын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ұстана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отырып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ана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тілінің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мүмкіндіктерін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кеңінен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қолдануға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жаңа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жолдар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ашты</a:t>
            </a:r>
            <a:r>
              <a:rPr lang="ru-RU" sz="1600" dirty="0">
                <a:solidFill>
                  <a:schemeClr val="bg1"/>
                </a:solidFill>
              </a:rPr>
              <a:t>. 1886 </a:t>
            </a:r>
            <a:r>
              <a:rPr lang="ru-RU" sz="1600" dirty="0" err="1">
                <a:solidFill>
                  <a:schemeClr val="bg1"/>
                </a:solidFill>
              </a:rPr>
              <a:t>жылға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дейін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өз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шығармаларын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Көкбай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Жанатайұлы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деген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атпен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жазған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  <a:r>
              <a:rPr lang="ru-RU" sz="1600" dirty="0" err="1">
                <a:solidFill>
                  <a:schemeClr val="bg1"/>
                </a:solidFill>
              </a:rPr>
              <a:t>Бұл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адам</a:t>
            </a:r>
            <a:r>
              <a:rPr lang="ru-RU" sz="1600" dirty="0">
                <a:solidFill>
                  <a:schemeClr val="bg1"/>
                </a:solidFill>
              </a:rPr>
              <a:t> – </a:t>
            </a:r>
            <a:r>
              <a:rPr lang="ru-RU" sz="1600" dirty="0" err="1">
                <a:solidFill>
                  <a:schemeClr val="bg1"/>
                </a:solidFill>
              </a:rPr>
              <a:t>Абайдың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жақын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досы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әрі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шәкірті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болған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  <a:r>
              <a:rPr lang="ru-RU" sz="1600" dirty="0" err="1">
                <a:solidFill>
                  <a:schemeClr val="bg1"/>
                </a:solidFill>
              </a:rPr>
              <a:t>Ақынның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ұлы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Тұрағұл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Алаш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партиясының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мүшелері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Әлихан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Бөкейхан</a:t>
            </a:r>
            <a:r>
              <a:rPr lang="ru-RU" sz="1600" dirty="0">
                <a:solidFill>
                  <a:schemeClr val="bg1"/>
                </a:solidFill>
              </a:rPr>
              <a:t> мен </a:t>
            </a:r>
            <a:r>
              <a:rPr lang="ru-RU" sz="1600" dirty="0" err="1">
                <a:solidFill>
                  <a:schemeClr val="bg1"/>
                </a:solidFill>
              </a:rPr>
              <a:t>Міржақып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Дулатовқа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баспана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бергені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үшін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сотталып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жер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аударылған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  <a:r>
              <a:rPr lang="ru-RU" sz="1600" dirty="0" err="1">
                <a:solidFill>
                  <a:schemeClr val="bg1"/>
                </a:solidFill>
              </a:rPr>
              <a:t>Абайдың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құрметіне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аталған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қалалар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Қазақстанда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ғана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емес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сондай-ақ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Киевте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Ташкентте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Делиде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Каирде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және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тіпті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Берлинде</a:t>
            </a:r>
            <a:r>
              <a:rPr lang="ru-RU" sz="1600" dirty="0">
                <a:solidFill>
                  <a:schemeClr val="bg1"/>
                </a:solidFill>
              </a:rPr>
              <a:t> бар. </a:t>
            </a:r>
            <a:r>
              <a:rPr lang="ru-RU" sz="1600" dirty="0" err="1">
                <a:solidFill>
                  <a:schemeClr val="bg1"/>
                </a:solidFill>
              </a:rPr>
              <a:t>Қазіргі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уақытта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ұлы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ойшылдың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туындылары</a:t>
            </a:r>
            <a:r>
              <a:rPr lang="ru-RU" sz="1600" dirty="0">
                <a:solidFill>
                  <a:schemeClr val="bg1"/>
                </a:solidFill>
              </a:rPr>
              <a:t> 60 </a:t>
            </a:r>
            <a:r>
              <a:rPr lang="ru-RU" sz="1600" dirty="0" err="1">
                <a:solidFill>
                  <a:schemeClr val="bg1"/>
                </a:solidFill>
              </a:rPr>
              <a:t>тілге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аударылған</a:t>
            </a:r>
            <a:r>
              <a:rPr lang="ru-RU" sz="1600" dirty="0">
                <a:solidFill>
                  <a:schemeClr val="bg1"/>
                </a:solidFill>
              </a:rPr>
              <a:t>.</a:t>
            </a:r>
            <a:br>
              <a:rPr lang="ru-RU" sz="1600" dirty="0">
                <a:solidFill>
                  <a:schemeClr val="bg1"/>
                </a:solidFill>
              </a:rPr>
            </a:br>
            <a:br>
              <a:rPr lang="ru-RU" sz="1600" dirty="0">
                <a:solidFill>
                  <a:schemeClr val="bg1"/>
                </a:solidFill>
              </a:rPr>
            </a:b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381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/>
              <a:t>Отбасы жайлы...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65161" y="2163651"/>
            <a:ext cx="1571223" cy="75985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>
                <a:solidFill>
                  <a:schemeClr val="bg1"/>
                </a:solidFill>
              </a:rPr>
              <a:t>Абай</a:t>
            </a:r>
            <a:endParaRPr lang="ru-RU" sz="2400" b="1" dirty="0">
              <a:solidFill>
                <a:schemeClr val="bg1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680321" y="2923504"/>
            <a:ext cx="981054" cy="45076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1403797" y="2923504"/>
            <a:ext cx="579549" cy="1506828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421228" y="2923504"/>
            <a:ext cx="12879" cy="618186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668186" y="2923504"/>
            <a:ext cx="435622" cy="131364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885997" y="2891306"/>
            <a:ext cx="850005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936384" y="2691685"/>
            <a:ext cx="684840" cy="2318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4" idx="3"/>
          </p:cNvCxnSpPr>
          <p:nvPr/>
        </p:nvCxnSpPr>
        <p:spPr>
          <a:xfrm>
            <a:off x="2936384" y="2543578"/>
            <a:ext cx="2550867" cy="4893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4610" y="3341635"/>
            <a:ext cx="12602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>
                <a:solidFill>
                  <a:schemeClr val="bg1"/>
                </a:solidFill>
              </a:rPr>
              <a:t>Ақылбай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21223" y="4454013"/>
            <a:ext cx="9621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>
                <a:solidFill>
                  <a:schemeClr val="bg1"/>
                </a:solidFill>
              </a:rPr>
              <a:t>Ізкайл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20373" y="3514029"/>
            <a:ext cx="1116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>
                <a:solidFill>
                  <a:schemeClr val="bg1"/>
                </a:solidFill>
              </a:rPr>
              <a:t>Мекайл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22233" y="4282311"/>
            <a:ext cx="998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>
                <a:solidFill>
                  <a:schemeClr val="bg1"/>
                </a:solidFill>
              </a:rPr>
              <a:t>Кенже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21619" y="3787721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>
                <a:solidFill>
                  <a:schemeClr val="bg1"/>
                </a:solidFill>
              </a:rPr>
              <a:t>Әкімбай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81301" y="2999999"/>
            <a:ext cx="1661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>
                <a:solidFill>
                  <a:schemeClr val="bg1"/>
                </a:solidFill>
              </a:rPr>
              <a:t>Әбдірахман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87251" y="2941525"/>
            <a:ext cx="1047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>
                <a:solidFill>
                  <a:schemeClr val="bg1"/>
                </a:solidFill>
              </a:rPr>
              <a:t>Мағауя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52156" y="4611231"/>
            <a:ext cx="55398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       Абай 3 </a:t>
            </a:r>
            <a:r>
              <a:rPr lang="ru-RU" sz="2000" dirty="0" err="1">
                <a:solidFill>
                  <a:schemeClr val="bg1"/>
                </a:solidFill>
              </a:rPr>
              <a:t>әйел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алған</a:t>
            </a:r>
            <a:r>
              <a:rPr lang="ru-RU" sz="2000" dirty="0">
                <a:solidFill>
                  <a:schemeClr val="bg1"/>
                </a:solidFill>
              </a:rPr>
              <a:t>. </a:t>
            </a:r>
            <a:r>
              <a:rPr lang="ru-RU" sz="2000" dirty="0" err="1">
                <a:solidFill>
                  <a:schemeClr val="bg1"/>
                </a:solidFill>
              </a:rPr>
              <a:t>Байбішесі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Ділдадан</a:t>
            </a:r>
            <a:r>
              <a:rPr lang="ru-RU" sz="2000" dirty="0">
                <a:solidFill>
                  <a:schemeClr val="bg1"/>
                </a:solidFill>
              </a:rPr>
              <a:t>: </a:t>
            </a:r>
            <a:r>
              <a:rPr lang="ru-RU" sz="2000" dirty="0" err="1">
                <a:solidFill>
                  <a:schemeClr val="bg1"/>
                </a:solidFill>
              </a:rPr>
              <a:t>Ақылбай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Әбдірахман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Кұлбадан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Әкімбай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Мағаұия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Райхан</a:t>
            </a:r>
            <a:r>
              <a:rPr lang="ru-RU" sz="2000" dirty="0">
                <a:solidFill>
                  <a:schemeClr val="bg1"/>
                </a:solidFill>
              </a:rPr>
              <a:t>; </a:t>
            </a:r>
            <a:r>
              <a:rPr lang="ru-RU" sz="2000" dirty="0" err="1">
                <a:solidFill>
                  <a:schemeClr val="bg1"/>
                </a:solidFill>
              </a:rPr>
              <a:t>екінші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әйелі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Әйгерімнен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Тұрағұл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Мекайыл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Ізкаіл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Кенже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деген</a:t>
            </a:r>
            <a:r>
              <a:rPr lang="ru-RU" sz="2000" dirty="0">
                <a:solidFill>
                  <a:schemeClr val="bg1"/>
                </a:solidFill>
              </a:rPr>
              <a:t> 7 </a:t>
            </a:r>
            <a:r>
              <a:rPr lang="ru-RU" sz="2000" dirty="0" err="1">
                <a:solidFill>
                  <a:schemeClr val="bg1"/>
                </a:solidFill>
              </a:rPr>
              <a:t>ұл</a:t>
            </a:r>
            <a:r>
              <a:rPr lang="ru-RU" sz="2000" dirty="0">
                <a:solidFill>
                  <a:schemeClr val="bg1"/>
                </a:solidFill>
              </a:rPr>
              <a:t>, 3 </a:t>
            </a:r>
            <a:r>
              <a:rPr lang="ru-RU" sz="2000" dirty="0" err="1">
                <a:solidFill>
                  <a:schemeClr val="bg1"/>
                </a:solidFill>
              </a:rPr>
              <a:t>қыз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сүйген</a:t>
            </a:r>
            <a:r>
              <a:rPr lang="ru-RU" sz="2000" dirty="0">
                <a:solidFill>
                  <a:schemeClr val="bg1"/>
                </a:solidFill>
              </a:rPr>
              <a:t>. </a:t>
            </a:r>
            <a:r>
              <a:rPr lang="ru-RU" sz="2000" dirty="0" err="1">
                <a:solidFill>
                  <a:schemeClr val="bg1"/>
                </a:solidFill>
              </a:rPr>
              <a:t>Келіндей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алған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әйелі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Еркежаннан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ұрпақ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көрген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жоқ</a:t>
            </a:r>
            <a:r>
              <a:rPr lang="ru-RU" sz="2000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757" y="362060"/>
            <a:ext cx="3061312" cy="409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574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/>
              <a:t>Абай шығармашылығы.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9713" y="2285357"/>
            <a:ext cx="10086417" cy="3690440"/>
          </a:xfrm>
        </p:spPr>
        <p:txBody>
          <a:bodyPr>
            <a:normAutofit lnSpcReduction="10000"/>
          </a:bodyPr>
          <a:lstStyle/>
          <a:p>
            <a:r>
              <a:rPr lang="ru-RU" dirty="0" err="1">
                <a:solidFill>
                  <a:schemeClr val="bg1"/>
                </a:solidFill>
              </a:rPr>
              <a:t>Ақынның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шығармашылықпен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еркін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араласуы</a:t>
            </a:r>
            <a:r>
              <a:rPr lang="ru-RU" dirty="0">
                <a:solidFill>
                  <a:schemeClr val="bg1"/>
                </a:solidFill>
              </a:rPr>
              <a:t> 1860 </a:t>
            </a:r>
            <a:r>
              <a:rPr lang="ru-RU" dirty="0" err="1">
                <a:solidFill>
                  <a:schemeClr val="bg1"/>
                </a:solidFill>
              </a:rPr>
              <a:t>жылдар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болды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Ол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кезде</a:t>
            </a:r>
            <a:r>
              <a:rPr lang="ru-RU" dirty="0">
                <a:solidFill>
                  <a:schemeClr val="bg1"/>
                </a:solidFill>
              </a:rPr>
              <a:t> Абай </a:t>
            </a:r>
            <a:r>
              <a:rPr lang="ru-RU" dirty="0" err="1">
                <a:solidFill>
                  <a:schemeClr val="bg1"/>
                </a:solidFill>
              </a:rPr>
              <a:t>өлеңдерін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басқа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аттармен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жариялаған</a:t>
            </a:r>
            <a:r>
              <a:rPr lang="ru-RU" dirty="0">
                <a:solidFill>
                  <a:schemeClr val="bg1"/>
                </a:solidFill>
              </a:rPr>
              <a:t>, тек 1886 </a:t>
            </a:r>
            <a:r>
              <a:rPr lang="ru-RU" dirty="0" err="1">
                <a:solidFill>
                  <a:schemeClr val="bg1"/>
                </a:solidFill>
              </a:rPr>
              <a:t>жылы</a:t>
            </a:r>
            <a:r>
              <a:rPr lang="ru-RU" dirty="0">
                <a:solidFill>
                  <a:schemeClr val="bg1"/>
                </a:solidFill>
              </a:rPr>
              <a:t> «</a:t>
            </a:r>
            <a:r>
              <a:rPr lang="ru-RU" dirty="0" err="1">
                <a:solidFill>
                  <a:schemeClr val="bg1"/>
                </a:solidFill>
              </a:rPr>
              <a:t>Жаз</a:t>
            </a:r>
            <a:r>
              <a:rPr lang="ru-RU" dirty="0">
                <a:solidFill>
                  <a:schemeClr val="bg1"/>
                </a:solidFill>
              </a:rPr>
              <a:t>» </a:t>
            </a:r>
            <a:r>
              <a:rPr lang="ru-RU" dirty="0" err="1">
                <a:solidFill>
                  <a:schemeClr val="bg1"/>
                </a:solidFill>
              </a:rPr>
              <a:t>деген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өлеңінен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бастап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өз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атын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қоя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бастайды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Ақынның</a:t>
            </a:r>
            <a:r>
              <a:rPr lang="ru-RU" dirty="0">
                <a:solidFill>
                  <a:schemeClr val="bg1"/>
                </a:solidFill>
              </a:rPr>
              <a:t> «</a:t>
            </a:r>
            <a:r>
              <a:rPr lang="ru-RU" dirty="0" err="1">
                <a:solidFill>
                  <a:schemeClr val="bg1"/>
                </a:solidFill>
              </a:rPr>
              <a:t>Жаз</a:t>
            </a:r>
            <a:r>
              <a:rPr lang="ru-RU" dirty="0">
                <a:solidFill>
                  <a:schemeClr val="bg1"/>
                </a:solidFill>
              </a:rPr>
              <a:t>», «</a:t>
            </a:r>
            <a:r>
              <a:rPr lang="ru-RU" dirty="0" err="1">
                <a:solidFill>
                  <a:schemeClr val="bg1"/>
                </a:solidFill>
              </a:rPr>
              <a:t>Күз</a:t>
            </a:r>
            <a:r>
              <a:rPr lang="ru-RU" dirty="0">
                <a:solidFill>
                  <a:schemeClr val="bg1"/>
                </a:solidFill>
              </a:rPr>
              <a:t>», «</a:t>
            </a:r>
            <a:r>
              <a:rPr lang="ru-RU" dirty="0" err="1">
                <a:solidFill>
                  <a:schemeClr val="bg1"/>
                </a:solidFill>
              </a:rPr>
              <a:t>Қыс</a:t>
            </a:r>
            <a:r>
              <a:rPr lang="ru-RU" dirty="0">
                <a:solidFill>
                  <a:schemeClr val="bg1"/>
                </a:solidFill>
              </a:rPr>
              <a:t>», «</a:t>
            </a:r>
            <a:r>
              <a:rPr lang="ru-RU" dirty="0" err="1">
                <a:solidFill>
                  <a:schemeClr val="bg1"/>
                </a:solidFill>
              </a:rPr>
              <a:t>Жазғұтыр</a:t>
            </a:r>
            <a:r>
              <a:rPr lang="ru-RU" dirty="0">
                <a:solidFill>
                  <a:schemeClr val="bg1"/>
                </a:solidFill>
              </a:rPr>
              <a:t>», </a:t>
            </a:r>
            <a:r>
              <a:rPr lang="ru-RU" dirty="0" err="1">
                <a:solidFill>
                  <a:schemeClr val="bg1"/>
                </a:solidFill>
              </a:rPr>
              <a:t>сонымен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қатар</a:t>
            </a:r>
            <a:r>
              <a:rPr lang="ru-RU" dirty="0">
                <a:solidFill>
                  <a:schemeClr val="bg1"/>
                </a:solidFill>
              </a:rPr>
              <a:t> «</a:t>
            </a:r>
            <a:r>
              <a:rPr lang="ru-RU" dirty="0" err="1">
                <a:solidFill>
                  <a:schemeClr val="bg1"/>
                </a:solidFill>
              </a:rPr>
              <a:t>Жасымда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ғылым</a:t>
            </a:r>
            <a:r>
              <a:rPr lang="ru-RU" dirty="0">
                <a:solidFill>
                  <a:schemeClr val="bg1"/>
                </a:solidFill>
              </a:rPr>
              <a:t> бар </a:t>
            </a:r>
            <a:r>
              <a:rPr lang="ru-RU" dirty="0" err="1">
                <a:solidFill>
                  <a:schemeClr val="bg1"/>
                </a:solidFill>
              </a:rPr>
              <a:t>деп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ескермедім</a:t>
            </a:r>
            <a:r>
              <a:rPr lang="ru-RU" dirty="0">
                <a:solidFill>
                  <a:schemeClr val="bg1"/>
                </a:solidFill>
              </a:rPr>
              <a:t>», «</a:t>
            </a:r>
            <a:r>
              <a:rPr lang="ru-RU" dirty="0" err="1">
                <a:solidFill>
                  <a:schemeClr val="bg1"/>
                </a:solidFill>
              </a:rPr>
              <a:t>Ғылым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таппай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мақтанба</a:t>
            </a:r>
            <a:r>
              <a:rPr lang="ru-RU" dirty="0">
                <a:solidFill>
                  <a:schemeClr val="bg1"/>
                </a:solidFill>
              </a:rPr>
              <a:t>», «</a:t>
            </a:r>
            <a:r>
              <a:rPr lang="ru-RU" dirty="0" err="1">
                <a:solidFill>
                  <a:schemeClr val="bg1"/>
                </a:solidFill>
              </a:rPr>
              <a:t>Интернатта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оқып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жүр</a:t>
            </a:r>
            <a:r>
              <a:rPr lang="ru-RU" dirty="0">
                <a:solidFill>
                  <a:schemeClr val="bg1"/>
                </a:solidFill>
              </a:rPr>
              <a:t>», «</a:t>
            </a:r>
            <a:r>
              <a:rPr lang="ru-RU" dirty="0" err="1">
                <a:solidFill>
                  <a:schemeClr val="bg1"/>
                </a:solidFill>
              </a:rPr>
              <a:t>Сегіз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аяқ</a:t>
            </a:r>
            <a:r>
              <a:rPr lang="ru-RU" dirty="0">
                <a:solidFill>
                  <a:schemeClr val="bg1"/>
                </a:solidFill>
              </a:rPr>
              <a:t>» </a:t>
            </a:r>
            <a:r>
              <a:rPr lang="ru-RU" dirty="0" err="1">
                <a:solidFill>
                  <a:schemeClr val="bg1"/>
                </a:solidFill>
              </a:rPr>
              <a:t>өлеңдерінің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сол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кездегі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әлеуметтік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жағдайларды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түсіну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үшін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маңызы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зор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Абайтанудың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білгірі</a:t>
            </a:r>
            <a:r>
              <a:rPr lang="ru-RU" dirty="0">
                <a:solidFill>
                  <a:schemeClr val="bg1"/>
                </a:solidFill>
              </a:rPr>
              <a:t> М. </a:t>
            </a:r>
            <a:r>
              <a:rPr lang="ru-RU" dirty="0" err="1">
                <a:solidFill>
                  <a:schemeClr val="bg1"/>
                </a:solidFill>
              </a:rPr>
              <a:t>Әуезовтің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атап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көрсеткендей</a:t>
            </a:r>
            <a:r>
              <a:rPr lang="ru-RU" dirty="0">
                <a:solidFill>
                  <a:schemeClr val="bg1"/>
                </a:solidFill>
              </a:rPr>
              <a:t>, Абай </a:t>
            </a:r>
            <a:r>
              <a:rPr lang="ru-RU" dirty="0" err="1">
                <a:solidFill>
                  <a:schemeClr val="bg1"/>
                </a:solidFill>
              </a:rPr>
              <a:t>мұрасының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нәр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алған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рухани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үш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арнасы</a:t>
            </a:r>
            <a:r>
              <a:rPr lang="ru-RU" dirty="0">
                <a:solidFill>
                  <a:schemeClr val="bg1"/>
                </a:solidFill>
              </a:rPr>
              <a:t>: </a:t>
            </a:r>
            <a:r>
              <a:rPr lang="ru-RU" dirty="0" err="1">
                <a:solidFill>
                  <a:schemeClr val="bg1"/>
                </a:solidFill>
              </a:rPr>
              <a:t>өз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халқының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мәдени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мұрасы</a:t>
            </a:r>
            <a:r>
              <a:rPr lang="ru-RU" dirty="0">
                <a:solidFill>
                  <a:schemeClr val="bg1"/>
                </a:solidFill>
              </a:rPr>
              <a:t> мен </a:t>
            </a:r>
            <a:r>
              <a:rPr lang="ru-RU" dirty="0" err="1">
                <a:solidFill>
                  <a:schemeClr val="bg1"/>
                </a:solidFill>
              </a:rPr>
              <a:t>Шығыс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Батыс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елдерінің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рухани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қазынасы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болды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Оқи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жүріп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білімін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толықтыра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жүріп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қырықтан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асқан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шағында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біржола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ақындыққа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берілді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135203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>
                <a:solidFill>
                  <a:schemeClr val="bg1"/>
                </a:solidFill>
              </a:rPr>
              <a:t>Туған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халқын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сүйіп</a:t>
            </a:r>
            <a:r>
              <a:rPr lang="ru-RU" dirty="0">
                <a:solidFill>
                  <a:schemeClr val="bg1"/>
                </a:solidFill>
              </a:rPr>
              <a:t>, оны </a:t>
            </a:r>
            <a:r>
              <a:rPr lang="ru-RU" dirty="0" err="1">
                <a:solidFill>
                  <a:schemeClr val="bg1"/>
                </a:solidFill>
              </a:rPr>
              <a:t>қасіреттен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құтқаруды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бодандыққа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қарсы</a:t>
            </a:r>
            <a:r>
              <a:rPr lang="ru-RU" dirty="0">
                <a:solidFill>
                  <a:schemeClr val="bg1"/>
                </a:solidFill>
              </a:rPr>
              <a:t> Абай </a:t>
            </a:r>
            <a:r>
              <a:rPr lang="ru-RU" dirty="0" err="1">
                <a:solidFill>
                  <a:schemeClr val="bg1"/>
                </a:solidFill>
              </a:rPr>
              <a:t>халқын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оятып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береке-бірлікке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шақырды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Туған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халқы</a:t>
            </a:r>
            <a:r>
              <a:rPr lang="ru-RU" dirty="0">
                <a:solidFill>
                  <a:schemeClr val="bg1"/>
                </a:solidFill>
              </a:rPr>
              <a:t> да </a:t>
            </a:r>
            <a:r>
              <a:rPr lang="ru-RU" dirty="0" err="1">
                <a:solidFill>
                  <a:schemeClr val="bg1"/>
                </a:solidFill>
              </a:rPr>
              <a:t>Абайын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сүйіп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қатты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құрметтеді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Өмірлік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мағынасы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зор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өлеңдерін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жатқа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айтып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тұмардай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сақтады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Шынында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әр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сөзі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теңіздің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тереңіне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тартқандай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мың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батпан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ойдан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туған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кісіге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берер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шабыты</a:t>
            </a:r>
            <a:r>
              <a:rPr lang="ru-RU" dirty="0">
                <a:solidFill>
                  <a:schemeClr val="bg1"/>
                </a:solidFill>
              </a:rPr>
              <a:t> мен </a:t>
            </a:r>
            <a:r>
              <a:rPr lang="ru-RU" dirty="0" err="1">
                <a:solidFill>
                  <a:schemeClr val="bg1"/>
                </a:solidFill>
              </a:rPr>
              <a:t>шапағаты</a:t>
            </a:r>
            <a:r>
              <a:rPr lang="ru-RU" dirty="0">
                <a:solidFill>
                  <a:schemeClr val="bg1"/>
                </a:solidFill>
              </a:rPr>
              <a:t> мол Абай </a:t>
            </a:r>
            <a:r>
              <a:rPr lang="ru-RU" dirty="0" err="1">
                <a:solidFill>
                  <a:schemeClr val="bg1"/>
                </a:solidFill>
              </a:rPr>
              <a:t>әр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қазақтың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бағдаршамы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іспетті</a:t>
            </a:r>
            <a:r>
              <a:rPr lang="ru-RU" dirty="0">
                <a:solidFill>
                  <a:schemeClr val="bg1"/>
                </a:solidFill>
              </a:rPr>
              <a:t>. Абай </a:t>
            </a:r>
            <a:r>
              <a:rPr lang="ru-RU" dirty="0" err="1">
                <a:solidFill>
                  <a:schemeClr val="bg1"/>
                </a:solidFill>
              </a:rPr>
              <a:t>өлеңдері</a:t>
            </a:r>
            <a:r>
              <a:rPr lang="ru-RU" dirty="0">
                <a:solidFill>
                  <a:schemeClr val="bg1"/>
                </a:solidFill>
              </a:rPr>
              <a:t> бай </a:t>
            </a:r>
            <a:r>
              <a:rPr lang="ru-RU" dirty="0" err="1">
                <a:solidFill>
                  <a:schemeClr val="bg1"/>
                </a:solidFill>
              </a:rPr>
              <a:t>философиялық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курескерлік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қасиетке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ие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Ол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алдымен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қазақтың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телегей</a:t>
            </a:r>
            <a:r>
              <a:rPr lang="ru-RU" dirty="0">
                <a:solidFill>
                  <a:schemeClr val="bg1"/>
                </a:solidFill>
              </a:rPr>
              <a:t> – </a:t>
            </a:r>
            <a:r>
              <a:rPr lang="ru-RU" dirty="0" err="1">
                <a:solidFill>
                  <a:schemeClr val="bg1"/>
                </a:solidFill>
              </a:rPr>
              <a:t>теңіз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ауыз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әдебиетінен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сусындап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батырлар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жыры</a:t>
            </a:r>
            <a:r>
              <a:rPr lang="ru-RU" dirty="0">
                <a:solidFill>
                  <a:schemeClr val="bg1"/>
                </a:solidFill>
              </a:rPr>
              <a:t> мен </a:t>
            </a:r>
            <a:r>
              <a:rPr lang="ru-RU" dirty="0" err="1">
                <a:solidFill>
                  <a:schemeClr val="bg1"/>
                </a:solidFill>
              </a:rPr>
              <a:t>ғашықтық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жырларының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үрдісіне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мұрагерлік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етті</a:t>
            </a:r>
            <a:r>
              <a:rPr lang="ru-RU" dirty="0">
                <a:solidFill>
                  <a:schemeClr val="bg1"/>
                </a:solidFill>
              </a:rPr>
              <a:t>. «</a:t>
            </a:r>
            <a:r>
              <a:rPr lang="ru-RU" dirty="0" err="1">
                <a:solidFill>
                  <a:schemeClr val="bg1"/>
                </a:solidFill>
              </a:rPr>
              <a:t>Ескендір</a:t>
            </a:r>
            <a:r>
              <a:rPr lang="ru-RU" dirty="0">
                <a:solidFill>
                  <a:schemeClr val="bg1"/>
                </a:solidFill>
              </a:rPr>
              <a:t>», «</a:t>
            </a:r>
            <a:r>
              <a:rPr lang="ru-RU" dirty="0" err="1">
                <a:solidFill>
                  <a:schemeClr val="bg1"/>
                </a:solidFill>
              </a:rPr>
              <a:t>Масғұт</a:t>
            </a:r>
            <a:r>
              <a:rPr lang="ru-RU" dirty="0">
                <a:solidFill>
                  <a:schemeClr val="bg1"/>
                </a:solidFill>
              </a:rPr>
              <a:t>», «</a:t>
            </a:r>
            <a:r>
              <a:rPr lang="ru-RU" dirty="0" err="1">
                <a:solidFill>
                  <a:schemeClr val="bg1"/>
                </a:solidFill>
              </a:rPr>
              <a:t>Әзім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әңгімесі</a:t>
            </a:r>
            <a:r>
              <a:rPr lang="ru-RU" dirty="0">
                <a:solidFill>
                  <a:schemeClr val="bg1"/>
                </a:solidFill>
              </a:rPr>
              <a:t>» - </a:t>
            </a:r>
            <a:r>
              <a:rPr lang="ru-RU" dirty="0" err="1">
                <a:solidFill>
                  <a:schemeClr val="bg1"/>
                </a:solidFill>
              </a:rPr>
              <a:t>Абайдың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шығармашылық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мұрасындағы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поэмалары</a:t>
            </a:r>
            <a:r>
              <a:rPr lang="ru-RU" dirty="0">
                <a:solidFill>
                  <a:schemeClr val="bg1"/>
                </a:solidFill>
              </a:rPr>
              <a:t> да </a:t>
            </a:r>
            <a:r>
              <a:rPr lang="ru-RU" dirty="0" err="1">
                <a:solidFill>
                  <a:schemeClr val="bg1"/>
                </a:solidFill>
              </a:rPr>
              <a:t>зерттеушілердің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назарында</a:t>
            </a:r>
            <a:r>
              <a:rPr lang="ru-RU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40842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bg1"/>
                </a:solidFill>
              </a:rPr>
              <a:t>Абай </a:t>
            </a:r>
            <a:r>
              <a:rPr lang="ru-RU" dirty="0" err="1">
                <a:solidFill>
                  <a:schemeClr val="bg1"/>
                </a:solidFill>
              </a:rPr>
              <a:t>қазақ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өлең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үлгісін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жаңаша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тұрғыдан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байыта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түсті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Сондықтан</a:t>
            </a:r>
            <a:r>
              <a:rPr lang="ru-RU" dirty="0">
                <a:solidFill>
                  <a:schemeClr val="bg1"/>
                </a:solidFill>
              </a:rPr>
              <a:t> да Абай </a:t>
            </a:r>
            <a:r>
              <a:rPr lang="ru-RU" dirty="0" err="1">
                <a:solidFill>
                  <a:schemeClr val="bg1"/>
                </a:solidFill>
              </a:rPr>
              <a:t>қазақ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жазба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әдебиетінің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негізін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қалаушы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деуге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болады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Абайдың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ақындық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дәстүрін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ақынның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көзі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тірісінде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тікелей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дамытып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жалғастырған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ақын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шәкірттері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болған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Солардың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ішінде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ерекше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орын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алатыны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Абайдың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өз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балалары</a:t>
            </a:r>
            <a:r>
              <a:rPr lang="ru-RU" dirty="0">
                <a:solidFill>
                  <a:schemeClr val="bg1"/>
                </a:solidFill>
              </a:rPr>
              <a:t>. Абай тек </a:t>
            </a:r>
            <a:r>
              <a:rPr lang="ru-RU" dirty="0" err="1">
                <a:solidFill>
                  <a:schemeClr val="bg1"/>
                </a:solidFill>
              </a:rPr>
              <a:t>қана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ақын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емес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сонымен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бірге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сазгер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Халық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арасынан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шыққан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таланттарды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танып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олардың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еңбегін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таратушы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болды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Абайдың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ән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шығармашылығы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қазақтың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халық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музыкасында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ерекше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орын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алады</a:t>
            </a:r>
            <a:r>
              <a:rPr lang="ru-RU" dirty="0">
                <a:solidFill>
                  <a:schemeClr val="bg1"/>
                </a:solidFill>
              </a:rPr>
              <a:t>. «</a:t>
            </a:r>
            <a:r>
              <a:rPr lang="ru-RU" dirty="0" err="1">
                <a:solidFill>
                  <a:schemeClr val="bg1"/>
                </a:solidFill>
              </a:rPr>
              <a:t>Сегіз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аяқ</a:t>
            </a:r>
            <a:r>
              <a:rPr lang="ru-RU" dirty="0">
                <a:solidFill>
                  <a:schemeClr val="bg1"/>
                </a:solidFill>
              </a:rPr>
              <a:t>», «</a:t>
            </a:r>
            <a:r>
              <a:rPr lang="ru-RU" dirty="0" err="1">
                <a:solidFill>
                  <a:schemeClr val="bg1"/>
                </a:solidFill>
              </a:rPr>
              <a:t>Айттым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сәлем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Қаламқас</a:t>
            </a:r>
            <a:r>
              <a:rPr lang="ru-RU" dirty="0">
                <a:solidFill>
                  <a:schemeClr val="bg1"/>
                </a:solidFill>
              </a:rPr>
              <a:t>», «</a:t>
            </a:r>
            <a:r>
              <a:rPr lang="ru-RU" dirty="0" err="1">
                <a:solidFill>
                  <a:schemeClr val="bg1"/>
                </a:solidFill>
              </a:rPr>
              <a:t>Желсіз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түнде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жарық</a:t>
            </a:r>
            <a:r>
              <a:rPr lang="ru-RU" dirty="0">
                <a:solidFill>
                  <a:schemeClr val="bg1"/>
                </a:solidFill>
              </a:rPr>
              <a:t> ай» т. б. </a:t>
            </a:r>
            <a:r>
              <a:rPr lang="ru-RU" dirty="0" err="1">
                <a:solidFill>
                  <a:schemeClr val="bg1"/>
                </a:solidFill>
              </a:rPr>
              <a:t>әндері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әлі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күнге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халық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жүрегінен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жылы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орын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алған</a:t>
            </a:r>
            <a:r>
              <a:rPr lang="ru-RU" dirty="0">
                <a:solidFill>
                  <a:schemeClr val="bg1"/>
                </a:solidFill>
              </a:rPr>
              <a:t>. Абай </a:t>
            </a:r>
            <a:r>
              <a:rPr lang="ru-RU" dirty="0" err="1">
                <a:solidFill>
                  <a:schemeClr val="bg1"/>
                </a:solidFill>
              </a:rPr>
              <a:t>өзінің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шығармашылығында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қара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сөзге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ерекше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мән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берген</a:t>
            </a:r>
            <a:r>
              <a:rPr lang="ru-RU" dirty="0">
                <a:solidFill>
                  <a:schemeClr val="bg1"/>
                </a:solidFill>
              </a:rPr>
              <a:t>. Абай </a:t>
            </a:r>
            <a:r>
              <a:rPr lang="ru-RU" dirty="0" err="1">
                <a:solidFill>
                  <a:schemeClr val="bg1"/>
                </a:solidFill>
              </a:rPr>
              <a:t>поэзиясының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арқауы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ғылым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білім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еңбек</a:t>
            </a:r>
            <a:r>
              <a:rPr lang="ru-RU" dirty="0">
                <a:solidFill>
                  <a:schemeClr val="bg1"/>
                </a:solidFill>
              </a:rPr>
              <a:t> – осы </a:t>
            </a:r>
            <a:r>
              <a:rPr lang="ru-RU" dirty="0" err="1">
                <a:solidFill>
                  <a:schemeClr val="bg1"/>
                </a:solidFill>
              </a:rPr>
              <a:t>қара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сөздерде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жалғасып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дамиды</a:t>
            </a:r>
            <a:r>
              <a:rPr lang="ru-RU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46916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/>
              <a:t>Абай туралы пікірлер: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40355" y="2150772"/>
            <a:ext cx="56538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>
                <a:solidFill>
                  <a:schemeClr val="bg1"/>
                </a:solidFill>
              </a:rPr>
              <a:t>      «Әкемізді бір шешесінен туған Ибраһим мырза, қазақ ішінде Абай деп атайды, сол кісі мұсылманша һәм орысша ғылымға жүйрік, һәм Алланың берген ақылы да бұл қазақтан бөлек дана кісі еді».</a:t>
            </a:r>
          </a:p>
          <a:p>
            <a:r>
              <a:rPr lang="kk-KZ" dirty="0">
                <a:solidFill>
                  <a:schemeClr val="bg1"/>
                </a:solidFill>
              </a:rPr>
              <a:t>                                      Ш.Құдайбердіұлы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0355" y="4221704"/>
            <a:ext cx="54735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>
                <a:solidFill>
                  <a:schemeClr val="bg1"/>
                </a:solidFill>
              </a:rPr>
              <a:t>      «Қазақтың бас ақыны – Абай Құнанбаев. Онан асқан бұрынғы соңғы заманда қазақ баласында біз білетін ақын болған жоқ».</a:t>
            </a:r>
          </a:p>
          <a:p>
            <a:r>
              <a:rPr lang="kk-KZ" dirty="0">
                <a:solidFill>
                  <a:schemeClr val="bg1"/>
                </a:solidFill>
              </a:rPr>
              <a:t>                                      А.Байтұрсынұлы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65182" y="5573985"/>
            <a:ext cx="52159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>
                <a:solidFill>
                  <a:schemeClr val="bg1"/>
                </a:solidFill>
              </a:rPr>
              <a:t>     «Сөзің асыл баға жетпес, бір сөзің мың жыл жүрсе дәмі кетпес».</a:t>
            </a:r>
          </a:p>
          <a:p>
            <a:r>
              <a:rPr lang="kk-KZ" dirty="0">
                <a:solidFill>
                  <a:schemeClr val="bg1"/>
                </a:solidFill>
              </a:rPr>
              <a:t>                                       М.Жұмабаев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AutoShape 2" descr="Картинки по запросу &quot;шәкәрім құдайбердіұлы&quot;"/>
          <p:cNvSpPr>
            <a:spLocks noChangeAspect="1" noChangeArrowheads="1"/>
          </p:cNvSpPr>
          <p:nvPr/>
        </p:nvSpPr>
        <p:spPr bwMode="auto">
          <a:xfrm>
            <a:off x="155574" y="-144463"/>
            <a:ext cx="1239163" cy="1239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5" r="4510" b="6126"/>
          <a:stretch/>
        </p:blipFill>
        <p:spPr>
          <a:xfrm>
            <a:off x="373487" y="2068597"/>
            <a:ext cx="1716709" cy="19186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956" y="3580327"/>
            <a:ext cx="1795405" cy="199365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37" y="4457017"/>
            <a:ext cx="1500925" cy="223393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1127" y="205457"/>
            <a:ext cx="1885950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553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/>
              <a:t>Қорытынды: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>
                <a:solidFill>
                  <a:schemeClr val="bg1"/>
                </a:solidFill>
              </a:rPr>
              <a:t>Қорыта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айтқанда</a:t>
            </a:r>
            <a:r>
              <a:rPr lang="ru-RU" dirty="0">
                <a:solidFill>
                  <a:schemeClr val="bg1"/>
                </a:solidFill>
              </a:rPr>
              <a:t>, Абай </a:t>
            </a:r>
            <a:r>
              <a:rPr lang="ru-RU" dirty="0" err="1">
                <a:solidFill>
                  <a:schemeClr val="bg1"/>
                </a:solidFill>
              </a:rPr>
              <a:t>қазақтың</a:t>
            </a:r>
            <a:r>
              <a:rPr lang="ru-RU" dirty="0">
                <a:solidFill>
                  <a:schemeClr val="bg1"/>
                </a:solidFill>
              </a:rPr>
              <a:t> демократ </a:t>
            </a:r>
            <a:r>
              <a:rPr lang="ru-RU" dirty="0" err="1">
                <a:solidFill>
                  <a:schemeClr val="bg1"/>
                </a:solidFill>
              </a:rPr>
              <a:t>ақыны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ұлы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ойшыл</a:t>
            </a:r>
            <a:r>
              <a:rPr lang="ru-RU" dirty="0">
                <a:solidFill>
                  <a:schemeClr val="bg1"/>
                </a:solidFill>
              </a:rPr>
              <a:t>, философы. </a:t>
            </a:r>
            <a:r>
              <a:rPr lang="ru-RU" dirty="0" err="1">
                <a:solidFill>
                  <a:schemeClr val="bg1"/>
                </a:solidFill>
              </a:rPr>
              <a:t>Ол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қазақ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тілінің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мәйегінен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көптеген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өлеңдер</a:t>
            </a:r>
            <a:r>
              <a:rPr lang="ru-RU" dirty="0">
                <a:solidFill>
                  <a:schemeClr val="bg1"/>
                </a:solidFill>
              </a:rPr>
              <a:t> мен </a:t>
            </a:r>
            <a:r>
              <a:rPr lang="ru-RU" dirty="0" err="1">
                <a:solidFill>
                  <a:schemeClr val="bg1"/>
                </a:solidFill>
              </a:rPr>
              <a:t>дастандар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сондай-ақ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басқа</a:t>
            </a:r>
            <a:r>
              <a:rPr lang="ru-RU" dirty="0">
                <a:solidFill>
                  <a:schemeClr val="bg1"/>
                </a:solidFill>
              </a:rPr>
              <a:t> да </a:t>
            </a:r>
            <a:r>
              <a:rPr lang="ru-RU" dirty="0" err="1">
                <a:solidFill>
                  <a:schemeClr val="bg1"/>
                </a:solidFill>
              </a:rPr>
              <a:t>философиялық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шығармалар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жазды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Абайды</a:t>
            </a:r>
            <a:r>
              <a:rPr lang="ru-RU" dirty="0">
                <a:solidFill>
                  <a:schemeClr val="bg1"/>
                </a:solidFill>
              </a:rPr>
              <a:t> Абай </a:t>
            </a:r>
            <a:r>
              <a:rPr lang="ru-RU" dirty="0" err="1">
                <a:solidFill>
                  <a:schemeClr val="bg1"/>
                </a:solidFill>
              </a:rPr>
              <a:t>еткен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асыл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сөзімен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өлең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етіп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ұйытып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жүрегіне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жыр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болып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байланған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қасиеті</a:t>
            </a:r>
            <a:r>
              <a:rPr lang="ru-RU" dirty="0">
                <a:solidFill>
                  <a:schemeClr val="bg1"/>
                </a:solidFill>
              </a:rPr>
              <a:t> - </a:t>
            </a:r>
            <a:r>
              <a:rPr lang="ru-RU" dirty="0" err="1">
                <a:solidFill>
                  <a:schemeClr val="bg1"/>
                </a:solidFill>
              </a:rPr>
              <a:t>өмірден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әділет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мейірім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сенім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адалдық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іздеу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барысында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тапқан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танымдық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олжалары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санасын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сарғайтып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барып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көзін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ашқан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тұжырым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тоғыстары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өлең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арқылы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өріліп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жатыр</a:t>
            </a:r>
            <a:r>
              <a:rPr lang="ru-RU" dirty="0">
                <a:solidFill>
                  <a:schemeClr val="bg1"/>
                </a:solidFill>
              </a:rPr>
              <a:t> Абай </a:t>
            </a:r>
            <a:r>
              <a:rPr lang="ru-RU" dirty="0" err="1">
                <a:solidFill>
                  <a:schemeClr val="bg1"/>
                </a:solidFill>
              </a:rPr>
              <a:t>өлеңдерінің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тақырыбы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жан-жақты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әлеуметтік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аясы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кең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Өлеңдері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халықты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өнерге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білімге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ғылымға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шақырады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әрі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жанға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жайлы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жүрекке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жылы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тиетін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махаббат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өлеңдері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болып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келеді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Сондықтан</a:t>
            </a:r>
            <a:r>
              <a:rPr lang="ru-RU" dirty="0">
                <a:solidFill>
                  <a:schemeClr val="bg1"/>
                </a:solidFill>
              </a:rPr>
              <a:t> Абай </a:t>
            </a:r>
            <a:r>
              <a:rPr lang="ru-RU" dirty="0" err="1">
                <a:solidFill>
                  <a:schemeClr val="bg1"/>
                </a:solidFill>
              </a:rPr>
              <a:t>өлеңдері</a:t>
            </a:r>
            <a:r>
              <a:rPr lang="ru-RU" dirty="0">
                <a:solidFill>
                  <a:schemeClr val="bg1"/>
                </a:solidFill>
              </a:rPr>
              <a:t> XIX </a:t>
            </a:r>
            <a:r>
              <a:rPr lang="ru-RU" dirty="0" err="1">
                <a:solidFill>
                  <a:schemeClr val="bg1"/>
                </a:solidFill>
              </a:rPr>
              <a:t>ғасырдағы</a:t>
            </a:r>
            <a:r>
              <a:rPr lang="ru-RU" dirty="0">
                <a:solidFill>
                  <a:schemeClr val="bg1"/>
                </a:solidFill>
              </a:rPr>
              <a:t> «</a:t>
            </a:r>
            <a:r>
              <a:rPr lang="ru-RU" dirty="0" err="1">
                <a:solidFill>
                  <a:schemeClr val="bg1"/>
                </a:solidFill>
              </a:rPr>
              <a:t>қазақ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қоғамының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айнасы</a:t>
            </a:r>
            <a:r>
              <a:rPr lang="ru-RU" dirty="0">
                <a:solidFill>
                  <a:schemeClr val="bg1"/>
                </a:solidFill>
              </a:rPr>
              <a:t>» </a:t>
            </a:r>
            <a:r>
              <a:rPr lang="ru-RU" dirty="0" err="1">
                <a:solidFill>
                  <a:schemeClr val="bg1"/>
                </a:solidFill>
              </a:rPr>
              <a:t>деп</a:t>
            </a:r>
            <a:r>
              <a:rPr lang="ru-RU" dirty="0">
                <a:solidFill>
                  <a:schemeClr val="bg1"/>
                </a:solidFill>
              </a:rPr>
              <a:t> те </a:t>
            </a:r>
            <a:r>
              <a:rPr lang="ru-RU" dirty="0" err="1">
                <a:solidFill>
                  <a:schemeClr val="bg1"/>
                </a:solidFill>
              </a:rPr>
              <a:t>аталады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9386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134</TotalTime>
  <Words>946</Words>
  <Application>Microsoft Office PowerPoint</Application>
  <PresentationFormat>Широкоэкранный</PresentationFormat>
  <Paragraphs>47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Берлин</vt:lpstr>
      <vt:lpstr>Абай Құнанбайұлының өмірі мен шығармашылығы.</vt:lpstr>
      <vt:lpstr>Презентация PowerPoint</vt:lpstr>
      <vt:lpstr>Қысқаша өмірбаяны.</vt:lpstr>
      <vt:lpstr>Отбасы жайлы...</vt:lpstr>
      <vt:lpstr>Абай шығармашылығы.</vt:lpstr>
      <vt:lpstr>Презентация PowerPoint</vt:lpstr>
      <vt:lpstr>Презентация PowerPoint</vt:lpstr>
      <vt:lpstr>Абай туралы пікірлер:</vt:lpstr>
      <vt:lpstr>Қорытынды:</vt:lpstr>
      <vt:lpstr>     Абайды таныту арқылы біз Қазақстанды әлемге таны тамыз, қазақ халқын танытамыз. Абай әрқашан біздің ұлттық ұранымыз болуы тиіс.                                                                       Н.Ә. Назарбаев</vt:lpstr>
      <vt:lpstr>Назарларыңызға рақмет!!!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Абай Құнанбайұлының өмірі мен шығармашылығы.</dc:title>
  <dc:creator>123</dc:creator>
  <cp:lastModifiedBy>Неизвестный пользователь</cp:lastModifiedBy>
  <cp:revision>12</cp:revision>
  <dcterms:created xsi:type="dcterms:W3CDTF">2020-03-14T17:09:35Z</dcterms:created>
  <dcterms:modified xsi:type="dcterms:W3CDTF">2020-03-15T10:02:52Z</dcterms:modified>
</cp:coreProperties>
</file>